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12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13.xml" ContentType="application/vnd.openxmlformats-officedocument.presentationml.notesSl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notesSlides/notesSlide14.xml" ContentType="application/vnd.openxmlformats-officedocument.presentationml.notesSl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notesSlides/notesSlide15.xml" ContentType="application/vnd.openxmlformats-officedocument.presentationml.notesSl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notesSlides/notesSlide16.xml" ContentType="application/vnd.openxmlformats-officedocument.presentationml.notesSl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notesSlides/notesSlide19.xml" ContentType="application/vnd.openxmlformats-officedocument.presentationml.notesSl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99" r:id="rId3"/>
  </p:sldMasterIdLst>
  <p:notesMasterIdLst>
    <p:notesMasterId r:id="rId29"/>
  </p:notesMasterIdLst>
  <p:handoutMasterIdLst>
    <p:handoutMasterId r:id="rId30"/>
  </p:handoutMasterIdLst>
  <p:sldIdLst>
    <p:sldId id="310" r:id="rId4"/>
    <p:sldId id="297" r:id="rId5"/>
    <p:sldId id="305" r:id="rId6"/>
    <p:sldId id="299" r:id="rId7"/>
    <p:sldId id="257" r:id="rId8"/>
    <p:sldId id="277" r:id="rId9"/>
    <p:sldId id="275" r:id="rId10"/>
    <p:sldId id="304" r:id="rId11"/>
    <p:sldId id="289" r:id="rId12"/>
    <p:sldId id="269" r:id="rId13"/>
    <p:sldId id="278" r:id="rId14"/>
    <p:sldId id="279" r:id="rId15"/>
    <p:sldId id="280" r:id="rId16"/>
    <p:sldId id="300" r:id="rId17"/>
    <p:sldId id="302" r:id="rId18"/>
    <p:sldId id="281" r:id="rId19"/>
    <p:sldId id="284" r:id="rId20"/>
    <p:sldId id="285" r:id="rId21"/>
    <p:sldId id="286" r:id="rId22"/>
    <p:sldId id="282" r:id="rId23"/>
    <p:sldId id="290" r:id="rId24"/>
    <p:sldId id="307" r:id="rId25"/>
    <p:sldId id="287" r:id="rId26"/>
    <p:sldId id="293" r:id="rId27"/>
    <p:sldId id="306" r:id="rId28"/>
  </p:sldIdLst>
  <p:sldSz cx="9144000" cy="6858000" type="screen4x3"/>
  <p:notesSz cx="6797675" cy="9926638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6CDE"/>
    <a:srgbClr val="F2E6BC"/>
    <a:srgbClr val="EDBDF1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 pośredni 2 — Ak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yl pośredni 2 — Ak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Bez stylu, siatka tabeli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7204" autoAdjust="0"/>
    <p:restoredTop sz="86509" autoAdjust="0"/>
  </p:normalViewPr>
  <p:slideViewPr>
    <p:cSldViewPr snapToGrid="0">
      <p:cViewPr>
        <p:scale>
          <a:sx n="68" d="100"/>
          <a:sy n="68" d="100"/>
        </p:scale>
        <p:origin x="-2154" y="-7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117" d="100"/>
          <a:sy n="117" d="100"/>
        </p:scale>
        <p:origin x="5130" y="126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drzej\Dysk%20Google\IMAPP_MIR_UE-15_V4\0working\makro_obliczenia_moej.xlsx" TargetMode="External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drzej\Dysk%20Google\IMAPP_MIR_UE-15_V4\0working%20(1)\wykresy_EN\korzysci_bezpo&#347;rednie_08.06_ENG.xlsx" TargetMode="External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drzej\Dysk%20Google\IMAPP_MIR_UE-15_V4\0working\wykresy_EN\korzysci_bezpo&#347;rednie_08.06_ENG.xlsx" TargetMode="External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drzej\Dysk%20Google\IMAPP_MIR_UE-15_V4\0working%20(1)\wykresy_EN\korzysci_calkowite_08.06_ENG.xlsx" TargetMode="External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drzej\Dysk%20Google\IMAPP_MIR_UE-15_V4\0working\wykresy_EN\korzysci_bezpo&#347;rednie_08.06_ENG.xlsx" TargetMode="External"/><Relationship Id="rId1" Type="http://schemas.openxmlformats.org/officeDocument/2006/relationships/themeOverride" Target="../theme/themeOverride13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drzej\Desktop\wszystkie%20wykresy_ale%20bez%20R3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Zeszyt1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drzej\Dysk%20Google\IMAPP_MIR_UE-15_V4\0working\wykresy_EN\wykresy_makro_ENG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GoogleDrive\IMAPP_MIR_UE-15_V4\0working\podsumowanie_ES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drzej\Dysk%20Google\IMAPP_MIR_UE-15_V4\0working\wykresy_EN\korzysci_bezpo&#347;rednie_08.06_ENG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drzej\Dysk%20Google\IMAPP_MIR_UE-15_V4\0working%20(1)\wykresy_preparado\korzysci_bezpo&#347;rednie_02.06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drzej\Dysk%20Google\IMAPP_MIR_UE-15_V4\0working%20(1)\wykresy_preparado\korzysci_bezpo&#347;rednie_02.06.xlsx" TargetMode="External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ndrzej\Dysk%20Google\IMAPP_MIR_UE-15_V4\0working%20(1)\wykresy_preparado\korzysci_bezpo&#347;rednie_02.06.xlsx" TargetMode="External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9709920634920637E-2"/>
          <c:y val="4.0021478339662388E-2"/>
          <c:w val="0.91257182539682535"/>
          <c:h val="0.5479934311094425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N_synteza!$U$4</c:f>
              <c:strCache>
                <c:ptCount val="1"/>
                <c:pt idx="0">
                  <c:v>07-13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N_synteza!$K$5:$K$21</c:f>
              <c:numCache>
                <c:formatCode>General</c:formatCode>
                <c:ptCount val="1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</c:numCache>
            </c:numRef>
          </c:cat>
          <c:val>
            <c:numRef>
              <c:f>N_synteza!$U$5:$U$21</c:f>
              <c:numCache>
                <c:formatCode>General</c:formatCode>
                <c:ptCount val="17"/>
                <c:pt idx="0">
                  <c:v>6.1912747868035443E-3</c:v>
                </c:pt>
                <c:pt idx="1">
                  <c:v>1.0607624435162147E-2</c:v>
                </c:pt>
                <c:pt idx="2">
                  <c:v>2.5274996973734472E-2</c:v>
                </c:pt>
                <c:pt idx="3">
                  <c:v>3.280908123169831E-2</c:v>
                </c:pt>
                <c:pt idx="4">
                  <c:v>4.2377150762010214E-2</c:v>
                </c:pt>
                <c:pt idx="5">
                  <c:v>4.8574742448165696E-2</c:v>
                </c:pt>
                <c:pt idx="6">
                  <c:v>5.5850064177372746E-2</c:v>
                </c:pt>
                <c:pt idx="7">
                  <c:v>5.9686365689351498E-2</c:v>
                </c:pt>
                <c:pt idx="8">
                  <c:v>5.6735186064817852E-2</c:v>
                </c:pt>
                <c:pt idx="9">
                  <c:v>3.1997113173070961E-2</c:v>
                </c:pt>
                <c:pt idx="10">
                  <c:v>1.8297865440813032E-2</c:v>
                </c:pt>
                <c:pt idx="11">
                  <c:v>1.4122490266727922E-2</c:v>
                </c:pt>
                <c:pt idx="12">
                  <c:v>1.1166532633590251E-2</c:v>
                </c:pt>
                <c:pt idx="13">
                  <c:v>8.677111869278175E-3</c:v>
                </c:pt>
                <c:pt idx="14">
                  <c:v>6.5872559495894255E-3</c:v>
                </c:pt>
                <c:pt idx="15">
                  <c:v>4.8275156032385027E-3</c:v>
                </c:pt>
                <c:pt idx="16">
                  <c:v>3.3545104125426023E-3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CB5-46B4-A6B0-2779C49E7253}"/>
            </c:ext>
          </c:extLst>
        </c:ser>
        <c:ser>
          <c:idx val="1"/>
          <c:order val="1"/>
          <c:tx>
            <c:strRef>
              <c:f>N_synteza!$V$4</c:f>
              <c:strCache>
                <c:ptCount val="1"/>
                <c:pt idx="0">
                  <c:v>14-20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N_synteza!$K$5:$K$21</c:f>
              <c:numCache>
                <c:formatCode>General</c:formatCode>
                <c:ptCount val="1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</c:numCache>
            </c:numRef>
          </c:cat>
          <c:val>
            <c:numRef>
              <c:f>N_synteza!$V$5:$V$21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2.5433742674857419E-5</c:v>
                </c:pt>
                <c:pt idx="8">
                  <c:v>9.5088767227715189E-4</c:v>
                </c:pt>
                <c:pt idx="9">
                  <c:v>1.3867352991865678E-2</c:v>
                </c:pt>
                <c:pt idx="10">
                  <c:v>2.9755421060105453E-2</c:v>
                </c:pt>
                <c:pt idx="11">
                  <c:v>3.9546433738587419E-2</c:v>
                </c:pt>
                <c:pt idx="12">
                  <c:v>4.8086181243186768E-2</c:v>
                </c:pt>
                <c:pt idx="13">
                  <c:v>4.7635072276505305E-2</c:v>
                </c:pt>
                <c:pt idx="14">
                  <c:v>4.8052361575346737E-2</c:v>
                </c:pt>
                <c:pt idx="15">
                  <c:v>3.6604623487211711E-2</c:v>
                </c:pt>
                <c:pt idx="16">
                  <c:v>3.4485573349221164E-2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CB5-46B4-A6B0-2779C49E72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37193984"/>
        <c:axId val="37212160"/>
      </c:barChart>
      <c:lineChart>
        <c:grouping val="standard"/>
        <c:varyColors val="0"/>
        <c:ser>
          <c:idx val="2"/>
          <c:order val="2"/>
          <c:tx>
            <c:strRef>
              <c:f>N_synteza!$W$4</c:f>
              <c:strCache>
                <c:ptCount val="1"/>
                <c:pt idx="0">
                  <c:v>CZ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N_synteza!$K$5:$K$21</c:f>
              <c:numCache>
                <c:formatCode>General</c:formatCode>
                <c:ptCount val="1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</c:numCache>
            </c:numRef>
          </c:cat>
          <c:val>
            <c:numRef>
              <c:f>N_synteza!$W$5:$W$21</c:f>
              <c:numCache>
                <c:formatCode>#,##0.00</c:formatCode>
                <c:ptCount val="17"/>
                <c:pt idx="0">
                  <c:v>4.4417995576251749E-3</c:v>
                </c:pt>
                <c:pt idx="1">
                  <c:v>1.2261466033388131E-2</c:v>
                </c:pt>
                <c:pt idx="2">
                  <c:v>2.2851472215174251E-2</c:v>
                </c:pt>
                <c:pt idx="3">
                  <c:v>2.9469880392952258E-2</c:v>
                </c:pt>
                <c:pt idx="4">
                  <c:v>2.6252212046715538E-2</c:v>
                </c:pt>
                <c:pt idx="5">
                  <c:v>4.2676091319109731E-2</c:v>
                </c:pt>
                <c:pt idx="6">
                  <c:v>5.3118930011265462E-2</c:v>
                </c:pt>
                <c:pt idx="7">
                  <c:v>5.043503168969566E-2</c:v>
                </c:pt>
                <c:pt idx="8">
                  <c:v>7.6643236360892805E-2</c:v>
                </c:pt>
                <c:pt idx="9">
                  <c:v>5.2924319114301191E-2</c:v>
                </c:pt>
                <c:pt idx="10">
                  <c:v>4.6377752434878496E-2</c:v>
                </c:pt>
                <c:pt idx="11">
                  <c:v>5.0154858785739345E-2</c:v>
                </c:pt>
                <c:pt idx="12">
                  <c:v>5.4483305911322485E-2</c:v>
                </c:pt>
                <c:pt idx="13">
                  <c:v>5.160583860508601E-2</c:v>
                </c:pt>
                <c:pt idx="14">
                  <c:v>4.9838541378898045E-2</c:v>
                </c:pt>
                <c:pt idx="15">
                  <c:v>3.7857326647422071E-2</c:v>
                </c:pt>
                <c:pt idx="16">
                  <c:v>3.4230239516626848E-2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DCB5-46B4-A6B0-2779C49E7253}"/>
            </c:ext>
          </c:extLst>
        </c:ser>
        <c:ser>
          <c:idx val="3"/>
          <c:order val="3"/>
          <c:tx>
            <c:strRef>
              <c:f>N_synteza!$X$4</c:f>
              <c:strCache>
                <c:ptCount val="1"/>
                <c:pt idx="0">
                  <c:v>HU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N_synteza!$K$5:$K$21</c:f>
              <c:numCache>
                <c:formatCode>General</c:formatCode>
                <c:ptCount val="1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</c:numCache>
            </c:numRef>
          </c:cat>
          <c:val>
            <c:numRef>
              <c:f>N_synteza!$X$5:$X$21</c:f>
              <c:numCache>
                <c:formatCode>#,##0.00</c:formatCode>
                <c:ptCount val="17"/>
                <c:pt idx="0">
                  <c:v>6.4164519973989734E-3</c:v>
                </c:pt>
                <c:pt idx="1">
                  <c:v>1.0468589337418021E-2</c:v>
                </c:pt>
                <c:pt idx="2">
                  <c:v>2.7124985215930743E-2</c:v>
                </c:pt>
                <c:pt idx="3">
                  <c:v>3.0944363444895838E-2</c:v>
                </c:pt>
                <c:pt idx="4">
                  <c:v>5.030946245452686E-2</c:v>
                </c:pt>
                <c:pt idx="5">
                  <c:v>4.0496612763065043E-2</c:v>
                </c:pt>
                <c:pt idx="6">
                  <c:v>5.6781620494615589E-2</c:v>
                </c:pt>
                <c:pt idx="7">
                  <c:v>6.6162923329595419E-2</c:v>
                </c:pt>
                <c:pt idx="8">
                  <c:v>5.4488378790058599E-2</c:v>
                </c:pt>
                <c:pt idx="9">
                  <c:v>3.9978770101285574E-2</c:v>
                </c:pt>
                <c:pt idx="10">
                  <c:v>4.0438950543545259E-2</c:v>
                </c:pt>
                <c:pt idx="11">
                  <c:v>4.486433108142001E-2</c:v>
                </c:pt>
                <c:pt idx="12">
                  <c:v>4.9406751441692411E-2</c:v>
                </c:pt>
                <c:pt idx="13">
                  <c:v>4.554775373769919E-2</c:v>
                </c:pt>
                <c:pt idx="14">
                  <c:v>4.3036690663275812E-2</c:v>
                </c:pt>
                <c:pt idx="15">
                  <c:v>2.938519945495844E-2</c:v>
                </c:pt>
                <c:pt idx="16">
                  <c:v>2.5511927759667489E-2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DCB5-46B4-A6B0-2779C49E7253}"/>
            </c:ext>
          </c:extLst>
        </c:ser>
        <c:ser>
          <c:idx val="4"/>
          <c:order val="4"/>
          <c:tx>
            <c:strRef>
              <c:f>N_synteza!$Y$4</c:f>
              <c:strCache>
                <c:ptCount val="1"/>
                <c:pt idx="0">
                  <c:v>PL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N_synteza!$K$5:$K$21</c:f>
              <c:numCache>
                <c:formatCode>General</c:formatCode>
                <c:ptCount val="1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</c:numCache>
            </c:numRef>
          </c:cat>
          <c:val>
            <c:numRef>
              <c:f>N_synteza!$Y$5:$Y$21</c:f>
              <c:numCache>
                <c:formatCode>#,##0.00</c:formatCode>
                <c:ptCount val="17"/>
                <c:pt idx="0">
                  <c:v>6.7017136545358168E-3</c:v>
                </c:pt>
                <c:pt idx="1">
                  <c:v>1.0166184232335222E-2</c:v>
                </c:pt>
                <c:pt idx="2">
                  <c:v>2.7174775165445836E-2</c:v>
                </c:pt>
                <c:pt idx="3">
                  <c:v>3.5523382912638311E-2</c:v>
                </c:pt>
                <c:pt idx="4">
                  <c:v>4.783752899939403E-2</c:v>
                </c:pt>
                <c:pt idx="5">
                  <c:v>5.4494131138100838E-2</c:v>
                </c:pt>
                <c:pt idx="6">
                  <c:v>5.9005535185092321E-2</c:v>
                </c:pt>
                <c:pt idx="7">
                  <c:v>6.5548672826892654E-2</c:v>
                </c:pt>
                <c:pt idx="8">
                  <c:v>5.0131720619642661E-2</c:v>
                </c:pt>
                <c:pt idx="9">
                  <c:v>4.4858154932628444E-2</c:v>
                </c:pt>
                <c:pt idx="10">
                  <c:v>5.1502945790358322E-2</c:v>
                </c:pt>
                <c:pt idx="11">
                  <c:v>5.8191283366767252E-2</c:v>
                </c:pt>
                <c:pt idx="12">
                  <c:v>6.4593585802216677E-2</c:v>
                </c:pt>
                <c:pt idx="13">
                  <c:v>6.1982011400226897E-2</c:v>
                </c:pt>
                <c:pt idx="14">
                  <c:v>6.0632443051065021E-2</c:v>
                </c:pt>
                <c:pt idx="15">
                  <c:v>4.7205531525914557E-2</c:v>
                </c:pt>
                <c:pt idx="16">
                  <c:v>4.3703680792368346E-2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DCB5-46B4-A6B0-2779C49E7253}"/>
            </c:ext>
          </c:extLst>
        </c:ser>
        <c:ser>
          <c:idx val="5"/>
          <c:order val="5"/>
          <c:tx>
            <c:strRef>
              <c:f>N_synteza!$Z$4</c:f>
              <c:strCache>
                <c:ptCount val="1"/>
                <c:pt idx="0">
                  <c:v>SK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N_synteza!$K$5:$K$21</c:f>
              <c:numCache>
                <c:formatCode>General</c:formatCode>
                <c:ptCount val="17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</c:numCache>
            </c:numRef>
          </c:cat>
          <c:val>
            <c:numRef>
              <c:f>N_synteza!$Z$5:$Z$21</c:f>
              <c:numCache>
                <c:formatCode>#,##0.00</c:formatCode>
                <c:ptCount val="17"/>
                <c:pt idx="0">
                  <c:v>6.5771940715747962E-3</c:v>
                </c:pt>
                <c:pt idx="1">
                  <c:v>9.8033714167385586E-3</c:v>
                </c:pt>
                <c:pt idx="2">
                  <c:v>1.4341608787452368E-2</c:v>
                </c:pt>
                <c:pt idx="3">
                  <c:v>2.6458784569056176E-2</c:v>
                </c:pt>
                <c:pt idx="4">
                  <c:v>2.8293234821635184E-2</c:v>
                </c:pt>
                <c:pt idx="5">
                  <c:v>3.9791598608340376E-2</c:v>
                </c:pt>
                <c:pt idx="6">
                  <c:v>3.9004479240427874E-2</c:v>
                </c:pt>
                <c:pt idx="7">
                  <c:v>2.9066575915812978E-2</c:v>
                </c:pt>
                <c:pt idx="8">
                  <c:v>6.9024446622537691E-2</c:v>
                </c:pt>
                <c:pt idx="9">
                  <c:v>4.7640327648902539E-2</c:v>
                </c:pt>
                <c:pt idx="10">
                  <c:v>4.4706177960537663E-2</c:v>
                </c:pt>
                <c:pt idx="11">
                  <c:v>5.0072626407551002E-2</c:v>
                </c:pt>
                <c:pt idx="12">
                  <c:v>5.5380409477570433E-2</c:v>
                </c:pt>
                <c:pt idx="13">
                  <c:v>5.1972400240407821E-2</c:v>
                </c:pt>
                <c:pt idx="14">
                  <c:v>5.0097851978923816E-2</c:v>
                </c:pt>
                <c:pt idx="15">
                  <c:v>3.6276843929623132E-2</c:v>
                </c:pt>
                <c:pt idx="16">
                  <c:v>3.2749796293654147E-2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DCB5-46B4-A6B0-2779C49E72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215232"/>
        <c:axId val="37213696"/>
      </c:lineChart>
      <c:catAx>
        <c:axId val="37193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7212160"/>
        <c:crosses val="autoZero"/>
        <c:auto val="1"/>
        <c:lblAlgn val="ctr"/>
        <c:lblOffset val="100"/>
        <c:noMultiLvlLbl val="0"/>
      </c:catAx>
      <c:valAx>
        <c:axId val="37212160"/>
        <c:scaling>
          <c:orientation val="minMax"/>
          <c:max val="8.0000000000000016E-2"/>
          <c:min val="0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7193984"/>
        <c:crosses val="autoZero"/>
        <c:crossBetween val="between"/>
        <c:majorUnit val="1.0000000000000002E-2"/>
      </c:valAx>
      <c:valAx>
        <c:axId val="37213696"/>
        <c:scaling>
          <c:orientation val="minMax"/>
        </c:scaling>
        <c:delete val="1"/>
        <c:axPos val="r"/>
        <c:numFmt formatCode="#,##0.00" sourceLinked="1"/>
        <c:majorTickMark val="out"/>
        <c:minorTickMark val="none"/>
        <c:tickLblPos val="nextTo"/>
        <c:crossAx val="37215232"/>
        <c:crosses val="max"/>
        <c:crossBetween val="between"/>
      </c:valAx>
      <c:catAx>
        <c:axId val="372152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3721369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9964964478673891E-2"/>
          <c:y val="0.86829175285600324"/>
          <c:w val="0.64951607142857137"/>
          <c:h val="8.937499999999999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/>
      </a:pPr>
      <a:endParaRPr lang="cs-CZ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9124242957347823"/>
          <c:y val="6.4675925925925928E-2"/>
          <c:w val="0.33215845705911512"/>
          <c:h val="0.87064814814814817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'[korzysci_bezpośrednie_08.06_ENG.xlsx]struktury_zadania (2)'!$D$4</c:f>
              <c:strCache>
                <c:ptCount val="1"/>
                <c:pt idx="0">
                  <c:v>domestic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multiLvlStrRef>
              <c:f>'[korzysci_bezpośrednie_08.06_ENG.xlsx]struktury_zadania (2)'!$B$17:$C$23</c:f>
              <c:multiLvlStrCache>
                <c:ptCount val="7"/>
                <c:lvl>
                  <c:pt idx="0">
                    <c:v>electrical appliances, machines</c:v>
                  </c:pt>
                  <c:pt idx="1">
                    <c:v>computers, electronics</c:v>
                  </c:pt>
                  <c:pt idx="2">
                    <c:v>transport equipment</c:v>
                  </c:pt>
                  <c:pt idx="3">
                    <c:v>construction</c:v>
                  </c:pt>
                  <c:pt idx="4">
                    <c:v>ICT and software</c:v>
                  </c:pt>
                  <c:pt idx="5">
                    <c:v>professional and technical</c:v>
                  </c:pt>
                  <c:pt idx="6">
                    <c:v>TOTAL</c:v>
                  </c:pt>
                </c:lvl>
                <c:lvl>
                  <c:pt idx="0">
                    <c:v>manufacturing</c:v>
                  </c:pt>
                  <c:pt idx="3">
                    <c:v>  </c:v>
                  </c:pt>
                  <c:pt idx="4">
                    <c:v>services</c:v>
                  </c:pt>
                  <c:pt idx="6">
                    <c:v>  </c:v>
                  </c:pt>
                </c:lvl>
              </c:multiLvlStrCache>
            </c:multiLvlStrRef>
          </c:cat>
          <c:val>
            <c:numRef>
              <c:f>'[korzysci_bezpośrednie_08.06_ENG.xlsx]struktury_zadania (2)'!$D$17:$D$23</c:f>
              <c:numCache>
                <c:formatCode>0%</c:formatCode>
                <c:ptCount val="7"/>
                <c:pt idx="0">
                  <c:v>0.57690451586632263</c:v>
                </c:pt>
                <c:pt idx="1">
                  <c:v>0.74617525997575007</c:v>
                </c:pt>
                <c:pt idx="2">
                  <c:v>0.5184683287788715</c:v>
                </c:pt>
                <c:pt idx="3">
                  <c:v>0.54486563116216469</c:v>
                </c:pt>
                <c:pt idx="4">
                  <c:v>0.83600346415660498</c:v>
                </c:pt>
                <c:pt idx="5">
                  <c:v>0.88915146679781054</c:v>
                </c:pt>
                <c:pt idx="6">
                  <c:v>0.58781747567721976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75C-42DB-975C-DCA7E3AFB6BE}"/>
            </c:ext>
          </c:extLst>
        </c:ser>
        <c:ser>
          <c:idx val="1"/>
          <c:order val="1"/>
          <c:tx>
            <c:strRef>
              <c:f>'[korzysci_bezpośrednie_08.06_ENG.xlsx]struktury_zadania (2)'!$E$4</c:f>
              <c:strCache>
                <c:ptCount val="1"/>
                <c:pt idx="0">
                  <c:v>domestic (EU-15 ownership)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-1.247221678676904E-2"/>
                  <c:y val="-1.1691903827357696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80A-422A-957F-D00097D0CBE3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multiLvlStrRef>
              <c:f>'[korzysci_bezpośrednie_08.06_ENG.xlsx]struktury_zadania (2)'!$B$17:$C$23</c:f>
              <c:multiLvlStrCache>
                <c:ptCount val="7"/>
                <c:lvl>
                  <c:pt idx="0">
                    <c:v>electrical appliances, machines</c:v>
                  </c:pt>
                  <c:pt idx="1">
                    <c:v>computers, electronics</c:v>
                  </c:pt>
                  <c:pt idx="2">
                    <c:v>transport equipment</c:v>
                  </c:pt>
                  <c:pt idx="3">
                    <c:v>construction</c:v>
                  </c:pt>
                  <c:pt idx="4">
                    <c:v>ICT and software</c:v>
                  </c:pt>
                  <c:pt idx="5">
                    <c:v>professional and technical</c:v>
                  </c:pt>
                  <c:pt idx="6">
                    <c:v>TOTAL</c:v>
                  </c:pt>
                </c:lvl>
                <c:lvl>
                  <c:pt idx="0">
                    <c:v>manufacturing</c:v>
                  </c:pt>
                  <c:pt idx="3">
                    <c:v>  </c:v>
                  </c:pt>
                  <c:pt idx="4">
                    <c:v>services</c:v>
                  </c:pt>
                  <c:pt idx="6">
                    <c:v>  </c:v>
                  </c:pt>
                </c:lvl>
              </c:multiLvlStrCache>
            </c:multiLvlStrRef>
          </c:cat>
          <c:val>
            <c:numRef>
              <c:f>'[korzysci_bezpośrednie_08.06_ENG.xlsx]struktury_zadania (2)'!$E$17:$E$23</c:f>
              <c:numCache>
                <c:formatCode>0%</c:formatCode>
                <c:ptCount val="7"/>
                <c:pt idx="0">
                  <c:v>0.10683347883902236</c:v>
                </c:pt>
                <c:pt idx="1">
                  <c:v>0.14947931095694639</c:v>
                </c:pt>
                <c:pt idx="2">
                  <c:v>0.26782984314945102</c:v>
                </c:pt>
                <c:pt idx="3">
                  <c:v>0.34717494902405305</c:v>
                </c:pt>
                <c:pt idx="4">
                  <c:v>0.101421193798645</c:v>
                </c:pt>
                <c:pt idx="5">
                  <c:v>5.146842831034653E-2</c:v>
                </c:pt>
                <c:pt idx="6">
                  <c:v>0.27624753439936556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75C-42DB-975C-DCA7E3AFB6BE}"/>
            </c:ext>
          </c:extLst>
        </c:ser>
        <c:ser>
          <c:idx val="2"/>
          <c:order val="2"/>
          <c:tx>
            <c:strRef>
              <c:f>'[korzysci_bezpośrednie_08.06_ENG.xlsx]struktury_zadania (2)'!$F$4</c:f>
              <c:strCache>
                <c:ptCount val="1"/>
                <c:pt idx="0">
                  <c:v>foreign (UE-15)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dLbl>
              <c:idx val="4"/>
              <c:layout>
                <c:manualLayout>
                  <c:x val="2.1826440755865442E-2"/>
                  <c:y val="1.255408614161963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>
                    <c:manualLayout>
                      <c:w val="4.9187304952820393E-2"/>
                      <c:h val="6.865352655578393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580A-422A-957F-D00097D0CBE3}"/>
                </c:ext>
              </c:extLst>
            </c:dLbl>
            <c:dLbl>
              <c:idx val="5"/>
              <c:layout>
                <c:manualLayout>
                  <c:x val="1.24722167867690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80A-422A-957F-D00097D0CBE3}"/>
                </c:ext>
              </c:extLst>
            </c:dLbl>
            <c:dLbl>
              <c:idx val="7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75C-42DB-975C-DCA7E3AFB6BE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multiLvlStrRef>
              <c:f>'[korzysci_bezpośrednie_08.06_ENG.xlsx]struktury_zadania (2)'!$B$17:$C$23</c:f>
              <c:multiLvlStrCache>
                <c:ptCount val="7"/>
                <c:lvl>
                  <c:pt idx="0">
                    <c:v>electrical appliances, machines</c:v>
                  </c:pt>
                  <c:pt idx="1">
                    <c:v>computers, electronics</c:v>
                  </c:pt>
                  <c:pt idx="2">
                    <c:v>transport equipment</c:v>
                  </c:pt>
                  <c:pt idx="3">
                    <c:v>construction</c:v>
                  </c:pt>
                  <c:pt idx="4">
                    <c:v>ICT and software</c:v>
                  </c:pt>
                  <c:pt idx="5">
                    <c:v>professional and technical</c:v>
                  </c:pt>
                  <c:pt idx="6">
                    <c:v>TOTAL</c:v>
                  </c:pt>
                </c:lvl>
                <c:lvl>
                  <c:pt idx="0">
                    <c:v>manufacturing</c:v>
                  </c:pt>
                  <c:pt idx="3">
                    <c:v>  </c:v>
                  </c:pt>
                  <c:pt idx="4">
                    <c:v>services</c:v>
                  </c:pt>
                  <c:pt idx="6">
                    <c:v>  </c:v>
                  </c:pt>
                </c:lvl>
              </c:multiLvlStrCache>
            </c:multiLvlStrRef>
          </c:cat>
          <c:val>
            <c:numRef>
              <c:f>'[korzysci_bezpośrednie_08.06_ENG.xlsx]struktury_zadania (2)'!$F$17:$F$23</c:f>
              <c:numCache>
                <c:formatCode>0%</c:formatCode>
                <c:ptCount val="7"/>
                <c:pt idx="0">
                  <c:v>0.17622979455911358</c:v>
                </c:pt>
                <c:pt idx="1">
                  <c:v>4.6034865751364076E-2</c:v>
                </c:pt>
                <c:pt idx="2">
                  <c:v>2.6321923226908565E-2</c:v>
                </c:pt>
                <c:pt idx="3">
                  <c:v>8.4653232671661721E-2</c:v>
                </c:pt>
                <c:pt idx="4">
                  <c:v>4.2607120172114864E-3</c:v>
                </c:pt>
                <c:pt idx="5">
                  <c:v>3.2957785219246839E-2</c:v>
                </c:pt>
                <c:pt idx="6">
                  <c:v>8.6593973260912671E-2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D75C-42DB-975C-DCA7E3AFB6BE}"/>
            </c:ext>
          </c:extLst>
        </c:ser>
        <c:ser>
          <c:idx val="3"/>
          <c:order val="3"/>
          <c:tx>
            <c:strRef>
              <c:f>'[korzysci_bezpośrednie_08.06_ENG.xlsx]struktury_zadania (2)'!$G$4</c:f>
              <c:strCache>
                <c:ptCount val="1"/>
                <c:pt idx="0">
                  <c:v>domestic (V4 ownership)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cat>
            <c:multiLvlStrRef>
              <c:f>'[korzysci_bezpośrednie_08.06_ENG.xlsx]struktury_zadania (2)'!$B$17:$C$23</c:f>
              <c:multiLvlStrCache>
                <c:ptCount val="7"/>
                <c:lvl>
                  <c:pt idx="0">
                    <c:v>electrical appliances, machines</c:v>
                  </c:pt>
                  <c:pt idx="1">
                    <c:v>computers, electronics</c:v>
                  </c:pt>
                  <c:pt idx="2">
                    <c:v>transport equipment</c:v>
                  </c:pt>
                  <c:pt idx="3">
                    <c:v>construction</c:v>
                  </c:pt>
                  <c:pt idx="4">
                    <c:v>ICT and software</c:v>
                  </c:pt>
                  <c:pt idx="5">
                    <c:v>professional and technical</c:v>
                  </c:pt>
                  <c:pt idx="6">
                    <c:v>TOTAL</c:v>
                  </c:pt>
                </c:lvl>
                <c:lvl>
                  <c:pt idx="0">
                    <c:v>manufacturing</c:v>
                  </c:pt>
                  <c:pt idx="3">
                    <c:v>  </c:v>
                  </c:pt>
                  <c:pt idx="4">
                    <c:v>services</c:v>
                  </c:pt>
                  <c:pt idx="6">
                    <c:v>  </c:v>
                  </c:pt>
                </c:lvl>
              </c:multiLvlStrCache>
            </c:multiLvlStrRef>
          </c:cat>
          <c:val>
            <c:numRef>
              <c:f>'[korzysci_bezpośrednie_08.06_ENG.xlsx]struktury_zadania (2)'!$G$17:$G$23</c:f>
              <c:numCache>
                <c:formatCode>0%</c:formatCode>
                <c:ptCount val="7"/>
                <c:pt idx="0">
                  <c:v>2.4335725205987995E-3</c:v>
                </c:pt>
                <c:pt idx="1">
                  <c:v>6.2805986549447253E-3</c:v>
                </c:pt>
                <c:pt idx="2">
                  <c:v>3.5495434009158214E-3</c:v>
                </c:pt>
                <c:pt idx="3">
                  <c:v>5.6591374231182053E-3</c:v>
                </c:pt>
                <c:pt idx="4">
                  <c:v>4.3328765963513999E-3</c:v>
                </c:pt>
                <c:pt idx="5">
                  <c:v>3.0023780332517512E-3</c:v>
                </c:pt>
                <c:pt idx="6">
                  <c:v>5.272857732976163E-3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75C-42DB-975C-DCA7E3AFB6BE}"/>
            </c:ext>
          </c:extLst>
        </c:ser>
        <c:ser>
          <c:idx val="4"/>
          <c:order val="4"/>
          <c:tx>
            <c:strRef>
              <c:f>'[korzysci_bezpośrednie_08.06_ENG.xlsx]struktury_zadania (2)'!$H$4</c:f>
              <c:strCache>
                <c:ptCount val="1"/>
                <c:pt idx="0">
                  <c:v>foreign (V4)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multiLvlStrRef>
              <c:f>'[korzysci_bezpośrednie_08.06_ENG.xlsx]struktury_zadania (2)'!$B$17:$C$23</c:f>
              <c:multiLvlStrCache>
                <c:ptCount val="7"/>
                <c:lvl>
                  <c:pt idx="0">
                    <c:v>electrical appliances, machines</c:v>
                  </c:pt>
                  <c:pt idx="1">
                    <c:v>computers, electronics</c:v>
                  </c:pt>
                  <c:pt idx="2">
                    <c:v>transport equipment</c:v>
                  </c:pt>
                  <c:pt idx="3">
                    <c:v>construction</c:v>
                  </c:pt>
                  <c:pt idx="4">
                    <c:v>ICT and software</c:v>
                  </c:pt>
                  <c:pt idx="5">
                    <c:v>professional and technical</c:v>
                  </c:pt>
                  <c:pt idx="6">
                    <c:v>TOTAL</c:v>
                  </c:pt>
                </c:lvl>
                <c:lvl>
                  <c:pt idx="0">
                    <c:v>manufacturing</c:v>
                  </c:pt>
                  <c:pt idx="3">
                    <c:v>  </c:v>
                  </c:pt>
                  <c:pt idx="4">
                    <c:v>services</c:v>
                  </c:pt>
                  <c:pt idx="6">
                    <c:v>  </c:v>
                  </c:pt>
                </c:lvl>
              </c:multiLvlStrCache>
            </c:multiLvlStrRef>
          </c:cat>
          <c:val>
            <c:numRef>
              <c:f>'[korzysci_bezpośrednie_08.06_ENG.xlsx]struktury_zadania (2)'!$H$17:$H$23</c:f>
              <c:numCache>
                <c:formatCode>0%</c:formatCode>
                <c:ptCount val="7"/>
                <c:pt idx="0">
                  <c:v>5.0470203323163064E-2</c:v>
                </c:pt>
                <c:pt idx="1">
                  <c:v>9.7743861701023206E-3</c:v>
                </c:pt>
                <c:pt idx="2">
                  <c:v>2.4210398134536723E-2</c:v>
                </c:pt>
                <c:pt idx="3">
                  <c:v>4.1861908310869243E-3</c:v>
                </c:pt>
                <c:pt idx="4">
                  <c:v>1.0489732202747998E-3</c:v>
                </c:pt>
                <c:pt idx="5">
                  <c:v>4.1073234954058938E-3</c:v>
                </c:pt>
                <c:pt idx="6">
                  <c:v>1.1815045850024526E-2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D75C-42DB-975C-DCA7E3AFB6BE}"/>
            </c:ext>
          </c:extLst>
        </c:ser>
        <c:ser>
          <c:idx val="5"/>
          <c:order val="5"/>
          <c:tx>
            <c:strRef>
              <c:f>'[korzysci_bezpośrednie_08.06_ENG.xlsx]struktury_zadania (2)'!$I$4</c:f>
              <c:strCache>
                <c:ptCount val="1"/>
                <c:pt idx="0">
                  <c:v>domestic (non EU-15 and not V4 ownership)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cat>
            <c:multiLvlStrRef>
              <c:f>'[korzysci_bezpośrednie_08.06_ENG.xlsx]struktury_zadania (2)'!$B$17:$C$23</c:f>
              <c:multiLvlStrCache>
                <c:ptCount val="7"/>
                <c:lvl>
                  <c:pt idx="0">
                    <c:v>electrical appliances, machines</c:v>
                  </c:pt>
                  <c:pt idx="1">
                    <c:v>computers, electronics</c:v>
                  </c:pt>
                  <c:pt idx="2">
                    <c:v>transport equipment</c:v>
                  </c:pt>
                  <c:pt idx="3">
                    <c:v>construction</c:v>
                  </c:pt>
                  <c:pt idx="4">
                    <c:v>ICT and software</c:v>
                  </c:pt>
                  <c:pt idx="5">
                    <c:v>professional and technical</c:v>
                  </c:pt>
                  <c:pt idx="6">
                    <c:v>TOTAL</c:v>
                  </c:pt>
                </c:lvl>
                <c:lvl>
                  <c:pt idx="0">
                    <c:v>manufacturing</c:v>
                  </c:pt>
                  <c:pt idx="3">
                    <c:v>  </c:v>
                  </c:pt>
                  <c:pt idx="4">
                    <c:v>services</c:v>
                  </c:pt>
                  <c:pt idx="6">
                    <c:v>  </c:v>
                  </c:pt>
                </c:lvl>
              </c:multiLvlStrCache>
            </c:multiLvlStrRef>
          </c:cat>
          <c:val>
            <c:numRef>
              <c:f>'[korzysci_bezpośrednie_08.06_ENG.xlsx]struktury_zadania (2)'!$I$17:$I$23</c:f>
              <c:numCache>
                <c:formatCode>0%</c:formatCode>
                <c:ptCount val="7"/>
                <c:pt idx="0">
                  <c:v>3.2863271037628719E-2</c:v>
                </c:pt>
                <c:pt idx="1">
                  <c:v>1.4746404534072005E-2</c:v>
                </c:pt>
                <c:pt idx="2">
                  <c:v>6.6983565176008175E-2</c:v>
                </c:pt>
                <c:pt idx="3">
                  <c:v>3.685536213862388E-3</c:v>
                </c:pt>
                <c:pt idx="4">
                  <c:v>3.6440338363058496E-2</c:v>
                </c:pt>
                <c:pt idx="5">
                  <c:v>1.5831344719910601E-2</c:v>
                </c:pt>
                <c:pt idx="6">
                  <c:v>1.1921093223704816E-2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D75C-42DB-975C-DCA7E3AFB6BE}"/>
            </c:ext>
          </c:extLst>
        </c:ser>
        <c:ser>
          <c:idx val="6"/>
          <c:order val="6"/>
          <c:tx>
            <c:strRef>
              <c:f>'[korzysci_bezpośrednie_08.06_ENG.xlsx]struktury_zadania (2)'!$J$4</c:f>
              <c:strCache>
                <c:ptCount val="1"/>
                <c:pt idx="0">
                  <c:v>foreign (non EU-15 and non V4)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multiLvlStrRef>
              <c:f>'[korzysci_bezpośrednie_08.06_ENG.xlsx]struktury_zadania (2)'!$B$17:$C$23</c:f>
              <c:multiLvlStrCache>
                <c:ptCount val="7"/>
                <c:lvl>
                  <c:pt idx="0">
                    <c:v>electrical appliances, machines</c:v>
                  </c:pt>
                  <c:pt idx="1">
                    <c:v>computers, electronics</c:v>
                  </c:pt>
                  <c:pt idx="2">
                    <c:v>transport equipment</c:v>
                  </c:pt>
                  <c:pt idx="3">
                    <c:v>construction</c:v>
                  </c:pt>
                  <c:pt idx="4">
                    <c:v>ICT and software</c:v>
                  </c:pt>
                  <c:pt idx="5">
                    <c:v>professional and technical</c:v>
                  </c:pt>
                  <c:pt idx="6">
                    <c:v>TOTAL</c:v>
                  </c:pt>
                </c:lvl>
                <c:lvl>
                  <c:pt idx="0">
                    <c:v>manufacturing</c:v>
                  </c:pt>
                  <c:pt idx="3">
                    <c:v>  </c:v>
                  </c:pt>
                  <c:pt idx="4">
                    <c:v>services</c:v>
                  </c:pt>
                  <c:pt idx="6">
                    <c:v>  </c:v>
                  </c:pt>
                </c:lvl>
              </c:multiLvlStrCache>
            </c:multiLvlStrRef>
          </c:cat>
          <c:val>
            <c:numRef>
              <c:f>'[korzysci_bezpośrednie_08.06_ENG.xlsx]struktury_zadania (2)'!$J$17:$J$23</c:f>
              <c:numCache>
                <c:formatCode>0%</c:formatCode>
                <c:ptCount val="7"/>
                <c:pt idx="0">
                  <c:v>5.4265163854151074E-2</c:v>
                </c:pt>
                <c:pt idx="1">
                  <c:v>2.7509173956820624E-2</c:v>
                </c:pt>
                <c:pt idx="2">
                  <c:v>9.2636398133308193E-2</c:v>
                </c:pt>
                <c:pt idx="3">
                  <c:v>9.7753226740528981E-3</c:v>
                </c:pt>
                <c:pt idx="4">
                  <c:v>1.6492441847853825E-2</c:v>
                </c:pt>
                <c:pt idx="5">
                  <c:v>3.481273424027799E-3</c:v>
                </c:pt>
                <c:pt idx="6">
                  <c:v>2.033201985579643E-2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D75C-42DB-975C-DCA7E3AFB6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overlap val="100"/>
        <c:axId val="121406976"/>
        <c:axId val="121408512"/>
      </c:barChart>
      <c:catAx>
        <c:axId val="12140697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21408512"/>
        <c:crosses val="autoZero"/>
        <c:auto val="1"/>
        <c:lblAlgn val="ctr"/>
        <c:lblOffset val="100"/>
        <c:noMultiLvlLbl val="0"/>
      </c:catAx>
      <c:valAx>
        <c:axId val="121408512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1214069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851287719555822"/>
          <c:y val="5.7321957322635238E-2"/>
          <c:w val="0.29148712280444178"/>
          <c:h val="0.94186453789538793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cs-CZ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KB_strkutura!$C$4</c:f>
              <c:strCache>
                <c:ptCount val="1"/>
                <c:pt idx="0">
                  <c:v>CZ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KB_strkutura!$B$27:$B$41</c:f>
              <c:strCache>
                <c:ptCount val="15"/>
                <c:pt idx="0">
                  <c:v>DE</c:v>
                </c:pt>
                <c:pt idx="1">
                  <c:v>ES</c:v>
                </c:pt>
                <c:pt idx="2">
                  <c:v>AT</c:v>
                </c:pt>
                <c:pt idx="3">
                  <c:v>FR</c:v>
                </c:pt>
                <c:pt idx="4">
                  <c:v>IT</c:v>
                </c:pt>
                <c:pt idx="5">
                  <c:v>SE</c:v>
                </c:pt>
                <c:pt idx="6">
                  <c:v>NL</c:v>
                </c:pt>
                <c:pt idx="7">
                  <c:v>DK</c:v>
                </c:pt>
                <c:pt idx="8">
                  <c:v>PT</c:v>
                </c:pt>
                <c:pt idx="9">
                  <c:v>IR</c:v>
                </c:pt>
                <c:pt idx="10">
                  <c:v>EL</c:v>
                </c:pt>
                <c:pt idx="11">
                  <c:v>UK</c:v>
                </c:pt>
                <c:pt idx="12">
                  <c:v>BE</c:v>
                </c:pt>
                <c:pt idx="13">
                  <c:v>LU</c:v>
                </c:pt>
                <c:pt idx="14">
                  <c:v>FI</c:v>
                </c:pt>
              </c:strCache>
            </c:strRef>
          </c:cat>
          <c:val>
            <c:numRef>
              <c:f>KB_strkutura!$C$27:$C$41</c:f>
              <c:numCache>
                <c:formatCode>#,##0.00</c:formatCode>
                <c:ptCount val="15"/>
                <c:pt idx="0">
                  <c:v>1283249225.475811</c:v>
                </c:pt>
                <c:pt idx="1">
                  <c:v>96098382.885815486</c:v>
                </c:pt>
                <c:pt idx="2">
                  <c:v>770825020.85742748</c:v>
                </c:pt>
                <c:pt idx="3">
                  <c:v>400161872.55933499</c:v>
                </c:pt>
                <c:pt idx="4">
                  <c:v>155014160.88948324</c:v>
                </c:pt>
                <c:pt idx="5">
                  <c:v>589730437.82875979</c:v>
                </c:pt>
                <c:pt idx="6">
                  <c:v>49529927.062027693</c:v>
                </c:pt>
                <c:pt idx="7">
                  <c:v>16554852.85180423</c:v>
                </c:pt>
                <c:pt idx="8">
                  <c:v>8500942.0699244123</c:v>
                </c:pt>
                <c:pt idx="9">
                  <c:v>49350876.550124884</c:v>
                </c:pt>
                <c:pt idx="10">
                  <c:v>890113.00790856918</c:v>
                </c:pt>
                <c:pt idx="11">
                  <c:v>21558237.889166512</c:v>
                </c:pt>
                <c:pt idx="12">
                  <c:v>49582363.541926786</c:v>
                </c:pt>
                <c:pt idx="13">
                  <c:v>49892271.840105005</c:v>
                </c:pt>
                <c:pt idx="14">
                  <c:v>8357969.2471152991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832-4772-BBB8-448DCD2EF2C7}"/>
            </c:ext>
          </c:extLst>
        </c:ser>
        <c:ser>
          <c:idx val="1"/>
          <c:order val="1"/>
          <c:tx>
            <c:strRef>
              <c:f>KB_strkutura!$D$4</c:f>
              <c:strCache>
                <c:ptCount val="1"/>
                <c:pt idx="0">
                  <c:v>HU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KB_strkutura!$B$27:$B$41</c:f>
              <c:strCache>
                <c:ptCount val="15"/>
                <c:pt idx="0">
                  <c:v>DE</c:v>
                </c:pt>
                <c:pt idx="1">
                  <c:v>ES</c:v>
                </c:pt>
                <c:pt idx="2">
                  <c:v>AT</c:v>
                </c:pt>
                <c:pt idx="3">
                  <c:v>FR</c:v>
                </c:pt>
                <c:pt idx="4">
                  <c:v>IT</c:v>
                </c:pt>
                <c:pt idx="5">
                  <c:v>SE</c:v>
                </c:pt>
                <c:pt idx="6">
                  <c:v>NL</c:v>
                </c:pt>
                <c:pt idx="7">
                  <c:v>DK</c:v>
                </c:pt>
                <c:pt idx="8">
                  <c:v>PT</c:v>
                </c:pt>
                <c:pt idx="9">
                  <c:v>IR</c:v>
                </c:pt>
                <c:pt idx="10">
                  <c:v>EL</c:v>
                </c:pt>
                <c:pt idx="11">
                  <c:v>UK</c:v>
                </c:pt>
                <c:pt idx="12">
                  <c:v>BE</c:v>
                </c:pt>
                <c:pt idx="13">
                  <c:v>LU</c:v>
                </c:pt>
                <c:pt idx="14">
                  <c:v>FI</c:v>
                </c:pt>
              </c:strCache>
            </c:strRef>
          </c:cat>
          <c:val>
            <c:numRef>
              <c:f>KB_strkutura!$D$27:$D$41</c:f>
              <c:numCache>
                <c:formatCode>#,##0.00</c:formatCode>
                <c:ptCount val="15"/>
                <c:pt idx="0">
                  <c:v>904025036.16717339</c:v>
                </c:pt>
                <c:pt idx="1">
                  <c:v>147451961.55375564</c:v>
                </c:pt>
                <c:pt idx="2">
                  <c:v>701972279.95232344</c:v>
                </c:pt>
                <c:pt idx="3">
                  <c:v>211227363.14316222</c:v>
                </c:pt>
                <c:pt idx="4">
                  <c:v>287381620.58517379</c:v>
                </c:pt>
                <c:pt idx="5">
                  <c:v>84205443.850309029</c:v>
                </c:pt>
                <c:pt idx="6">
                  <c:v>280950819.30500567</c:v>
                </c:pt>
                <c:pt idx="7">
                  <c:v>37919042.835532539</c:v>
                </c:pt>
                <c:pt idx="8">
                  <c:v>33800883.911591187</c:v>
                </c:pt>
                <c:pt idx="11">
                  <c:v>40509954.34088935</c:v>
                </c:pt>
                <c:pt idx="12">
                  <c:v>10159534.073315533</c:v>
                </c:pt>
                <c:pt idx="13">
                  <c:v>712914.9583802151</c:v>
                </c:pt>
                <c:pt idx="14">
                  <c:v>9094802.3381502666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832-4772-BBB8-448DCD2EF2C7}"/>
            </c:ext>
          </c:extLst>
        </c:ser>
        <c:ser>
          <c:idx val="2"/>
          <c:order val="2"/>
          <c:tx>
            <c:strRef>
              <c:f>KB_strkutura!$E$4</c:f>
              <c:strCache>
                <c:ptCount val="1"/>
                <c:pt idx="0">
                  <c:v>PL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KB_strkutura!$B$27:$B$41</c:f>
              <c:strCache>
                <c:ptCount val="15"/>
                <c:pt idx="0">
                  <c:v>DE</c:v>
                </c:pt>
                <c:pt idx="1">
                  <c:v>ES</c:v>
                </c:pt>
                <c:pt idx="2">
                  <c:v>AT</c:v>
                </c:pt>
                <c:pt idx="3">
                  <c:v>FR</c:v>
                </c:pt>
                <c:pt idx="4">
                  <c:v>IT</c:v>
                </c:pt>
                <c:pt idx="5">
                  <c:v>SE</c:v>
                </c:pt>
                <c:pt idx="6">
                  <c:v>NL</c:v>
                </c:pt>
                <c:pt idx="7">
                  <c:v>DK</c:v>
                </c:pt>
                <c:pt idx="8">
                  <c:v>PT</c:v>
                </c:pt>
                <c:pt idx="9">
                  <c:v>IR</c:v>
                </c:pt>
                <c:pt idx="10">
                  <c:v>EL</c:v>
                </c:pt>
                <c:pt idx="11">
                  <c:v>UK</c:v>
                </c:pt>
                <c:pt idx="12">
                  <c:v>BE</c:v>
                </c:pt>
                <c:pt idx="13">
                  <c:v>LU</c:v>
                </c:pt>
                <c:pt idx="14">
                  <c:v>FI</c:v>
                </c:pt>
              </c:strCache>
            </c:strRef>
          </c:cat>
          <c:val>
            <c:numRef>
              <c:f>KB_strkutura!$E$27:$E$41</c:f>
              <c:numCache>
                <c:formatCode>#,##0.00</c:formatCode>
                <c:ptCount val="15"/>
                <c:pt idx="0">
                  <c:v>3027374197.136167</c:v>
                </c:pt>
                <c:pt idx="1">
                  <c:v>3456005893.2550225</c:v>
                </c:pt>
                <c:pt idx="2">
                  <c:v>1548693574.8715973</c:v>
                </c:pt>
                <c:pt idx="3">
                  <c:v>1440667899.2949016</c:v>
                </c:pt>
                <c:pt idx="4">
                  <c:v>1305251428.8378367</c:v>
                </c:pt>
                <c:pt idx="5">
                  <c:v>530422548.95614982</c:v>
                </c:pt>
                <c:pt idx="6">
                  <c:v>229202346.49604517</c:v>
                </c:pt>
                <c:pt idx="7">
                  <c:v>298405931.98791701</c:v>
                </c:pt>
                <c:pt idx="8">
                  <c:v>166964044.7174606</c:v>
                </c:pt>
                <c:pt idx="9">
                  <c:v>150986998.9074274</c:v>
                </c:pt>
                <c:pt idx="10">
                  <c:v>154745972.46492898</c:v>
                </c:pt>
                <c:pt idx="11">
                  <c:v>84334742.04501842</c:v>
                </c:pt>
                <c:pt idx="12">
                  <c:v>43847293.675850838</c:v>
                </c:pt>
                <c:pt idx="13">
                  <c:v>68867.411027098598</c:v>
                </c:pt>
                <c:pt idx="14">
                  <c:v>28728993.095244713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832-4772-BBB8-448DCD2EF2C7}"/>
            </c:ext>
          </c:extLst>
        </c:ser>
        <c:ser>
          <c:idx val="3"/>
          <c:order val="3"/>
          <c:tx>
            <c:strRef>
              <c:f>KB_strkutura!$F$4</c:f>
              <c:strCache>
                <c:ptCount val="1"/>
                <c:pt idx="0">
                  <c:v>SK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KB_strkutura!$B$27:$B$41</c:f>
              <c:strCache>
                <c:ptCount val="15"/>
                <c:pt idx="0">
                  <c:v>DE</c:v>
                </c:pt>
                <c:pt idx="1">
                  <c:v>ES</c:v>
                </c:pt>
                <c:pt idx="2">
                  <c:v>AT</c:v>
                </c:pt>
                <c:pt idx="3">
                  <c:v>FR</c:v>
                </c:pt>
                <c:pt idx="4">
                  <c:v>IT</c:v>
                </c:pt>
                <c:pt idx="5">
                  <c:v>SE</c:v>
                </c:pt>
                <c:pt idx="6">
                  <c:v>NL</c:v>
                </c:pt>
                <c:pt idx="7">
                  <c:v>DK</c:v>
                </c:pt>
                <c:pt idx="8">
                  <c:v>PT</c:v>
                </c:pt>
                <c:pt idx="9">
                  <c:v>IR</c:v>
                </c:pt>
                <c:pt idx="10">
                  <c:v>EL</c:v>
                </c:pt>
                <c:pt idx="11">
                  <c:v>UK</c:v>
                </c:pt>
                <c:pt idx="12">
                  <c:v>BE</c:v>
                </c:pt>
                <c:pt idx="13">
                  <c:v>LU</c:v>
                </c:pt>
                <c:pt idx="14">
                  <c:v>FI</c:v>
                </c:pt>
              </c:strCache>
            </c:strRef>
          </c:cat>
          <c:val>
            <c:numRef>
              <c:f>KB_strkutura!$F$27:$F$41</c:f>
              <c:numCache>
                <c:formatCode>#,##0.00</c:formatCode>
                <c:ptCount val="15"/>
                <c:pt idx="0">
                  <c:v>81995816.351670474</c:v>
                </c:pt>
                <c:pt idx="1">
                  <c:v>130722723.13899924</c:v>
                </c:pt>
                <c:pt idx="2">
                  <c:v>327988933.54265136</c:v>
                </c:pt>
                <c:pt idx="3">
                  <c:v>275476323.67551029</c:v>
                </c:pt>
                <c:pt idx="4">
                  <c:v>22187243.133682277</c:v>
                </c:pt>
                <c:pt idx="5">
                  <c:v>30597054.517138213</c:v>
                </c:pt>
                <c:pt idx="6">
                  <c:v>40409028.759743258</c:v>
                </c:pt>
                <c:pt idx="8">
                  <c:v>1855460.2832484706</c:v>
                </c:pt>
                <c:pt idx="11">
                  <c:v>7181602.4582720175</c:v>
                </c:pt>
                <c:pt idx="12">
                  <c:v>10365726.339555373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832-4772-BBB8-448DCD2EF2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1234944"/>
        <c:axId val="121236480"/>
      </c:barChart>
      <c:lineChart>
        <c:grouping val="stacked"/>
        <c:varyColors val="0"/>
        <c:ser>
          <c:idx val="4"/>
          <c:order val="4"/>
          <c:tx>
            <c:strRef>
              <c:f>KB_strkutura!$H$4</c:f>
              <c:strCache>
                <c:ptCount val="1"/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none"/>
          </c:marker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KB_strkutura!$H$27:$H$41</c:f>
              <c:numCache>
                <c:formatCode>#,##0.00</c:formatCode>
                <c:ptCount val="15"/>
                <c:pt idx="0">
                  <c:v>5.2966442751308218</c:v>
                </c:pt>
                <c:pt idx="1">
                  <c:v>3.830278960833593</c:v>
                </c:pt>
                <c:pt idx="2">
                  <c:v>3.3494798092239995</c:v>
                </c:pt>
                <c:pt idx="3">
                  <c:v>2.3275334586729093</c:v>
                </c:pt>
                <c:pt idx="4">
                  <c:v>1.7698344534461761</c:v>
                </c:pt>
                <c:pt idx="5">
                  <c:v>1.2349554851523568</c:v>
                </c:pt>
                <c:pt idx="6">
                  <c:v>0.60009212162282177</c:v>
                </c:pt>
                <c:pt idx="7">
                  <c:v>0.35287982767525378</c:v>
                </c:pt>
                <c:pt idx="8">
                  <c:v>0.21112133098222471</c:v>
                </c:pt>
                <c:pt idx="9">
                  <c:v>0.20033787545755227</c:v>
                </c:pt>
                <c:pt idx="10">
                  <c:v>0.15563608547283755</c:v>
                </c:pt>
                <c:pt idx="11">
                  <c:v>0.15358453673334629</c:v>
                </c:pt>
                <c:pt idx="12">
                  <c:v>0.11395491763064852</c:v>
                </c:pt>
                <c:pt idx="13">
                  <c:v>5.0674054209512313E-2</c:v>
                </c:pt>
                <c:pt idx="14">
                  <c:v>4.618176468051028E-2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A832-4772-BBB8-448DCD2EF2C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1252480"/>
        <c:axId val="121250944"/>
      </c:lineChart>
      <c:catAx>
        <c:axId val="121234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1236480"/>
        <c:crosses val="autoZero"/>
        <c:auto val="1"/>
        <c:lblAlgn val="ctr"/>
        <c:lblOffset val="100"/>
        <c:noMultiLvlLbl val="0"/>
      </c:catAx>
      <c:valAx>
        <c:axId val="121236480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1234944"/>
        <c:crosses val="autoZero"/>
        <c:crossBetween val="between"/>
        <c:dispUnits>
          <c:builtInUnit val="billions"/>
        </c:dispUnits>
      </c:valAx>
      <c:valAx>
        <c:axId val="121250944"/>
        <c:scaling>
          <c:orientation val="minMax"/>
        </c:scaling>
        <c:delete val="0"/>
        <c:axPos val="r"/>
        <c:numFmt formatCode="#,##0.00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1252480"/>
        <c:crosses val="max"/>
        <c:crossBetween val="between"/>
      </c:valAx>
      <c:catAx>
        <c:axId val="121252480"/>
        <c:scaling>
          <c:orientation val="minMax"/>
        </c:scaling>
        <c:delete val="1"/>
        <c:axPos val="b"/>
        <c:majorTickMark val="out"/>
        <c:minorTickMark val="none"/>
        <c:tickLblPos val="nextTo"/>
        <c:crossAx val="1212509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/>
      </a:pPr>
      <a:endParaRPr lang="cs-CZ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729290986609409"/>
          <c:y val="2.6606509429878682E-2"/>
          <c:w val="0.84360945351187455"/>
          <c:h val="0.8978621450678923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'perspektywa_UE-15'!$AA$18</c:f>
              <c:strCache>
                <c:ptCount val="1"/>
                <c:pt idx="0">
                  <c:v>indirect export benefits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'perspektywa_UE-15'!$Z$19:$Z$33</c:f>
              <c:strCache>
                <c:ptCount val="15"/>
                <c:pt idx="0">
                  <c:v>LU</c:v>
                </c:pt>
                <c:pt idx="1">
                  <c:v>EL</c:v>
                </c:pt>
                <c:pt idx="2">
                  <c:v>PT</c:v>
                </c:pt>
                <c:pt idx="3">
                  <c:v>FI</c:v>
                </c:pt>
                <c:pt idx="4">
                  <c:v>IE</c:v>
                </c:pt>
                <c:pt idx="5">
                  <c:v>DE</c:v>
                </c:pt>
                <c:pt idx="6">
                  <c:v>SE</c:v>
                </c:pt>
                <c:pt idx="7">
                  <c:v>UK</c:v>
                </c:pt>
                <c:pt idx="8">
                  <c:v>BE</c:v>
                </c:pt>
                <c:pt idx="9">
                  <c:v>ES</c:v>
                </c:pt>
                <c:pt idx="10">
                  <c:v>FR</c:v>
                </c:pt>
                <c:pt idx="11">
                  <c:v>NL</c:v>
                </c:pt>
                <c:pt idx="12">
                  <c:v>IT</c:v>
                </c:pt>
                <c:pt idx="13">
                  <c:v>AT</c:v>
                </c:pt>
                <c:pt idx="14">
                  <c:v>DE</c:v>
                </c:pt>
              </c:strCache>
            </c:strRef>
          </c:cat>
          <c:val>
            <c:numRef>
              <c:f>'perspektywa_UE-15'!$AA$19:$AA$33</c:f>
              <c:numCache>
                <c:formatCode>#,##0.0</c:formatCode>
                <c:ptCount val="15"/>
                <c:pt idx="0">
                  <c:v>0.31015084594449344</c:v>
                </c:pt>
                <c:pt idx="1">
                  <c:v>0.2476747573220239</c:v>
                </c:pt>
                <c:pt idx="2">
                  <c:v>0.21502990275533068</c:v>
                </c:pt>
                <c:pt idx="3">
                  <c:v>0.66361762431914317</c:v>
                </c:pt>
                <c:pt idx="4">
                  <c:v>1.01816211817951</c:v>
                </c:pt>
                <c:pt idx="5">
                  <c:v>1.5138813124581152</c:v>
                </c:pt>
                <c:pt idx="6">
                  <c:v>1.807892182875148</c:v>
                </c:pt>
                <c:pt idx="7">
                  <c:v>4.0153240386883278</c:v>
                </c:pt>
                <c:pt idx="8">
                  <c:v>4.6399156062895353</c:v>
                </c:pt>
                <c:pt idx="9">
                  <c:v>1.5250367850229525</c:v>
                </c:pt>
                <c:pt idx="10">
                  <c:v>4.836419154143643</c:v>
                </c:pt>
                <c:pt idx="11">
                  <c:v>7.2232158096453336</c:v>
                </c:pt>
                <c:pt idx="12">
                  <c:v>7.1583341777738712</c:v>
                </c:pt>
                <c:pt idx="13">
                  <c:v>6.9140842115550134</c:v>
                </c:pt>
                <c:pt idx="14">
                  <c:v>35.065444685242568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ED7-4BA3-A372-78ACF371BAC2}"/>
            </c:ext>
          </c:extLst>
        </c:ser>
        <c:ser>
          <c:idx val="1"/>
          <c:order val="1"/>
          <c:tx>
            <c:strRef>
              <c:f>'perspektywa_UE-15'!$AB$18</c:f>
              <c:strCache>
                <c:ptCount val="1"/>
                <c:pt idx="0">
                  <c:v>direct export benefits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'perspektywa_UE-15'!$Z$19:$Z$33</c:f>
              <c:strCache>
                <c:ptCount val="15"/>
                <c:pt idx="0">
                  <c:v>LU</c:v>
                </c:pt>
                <c:pt idx="1">
                  <c:v>EL</c:v>
                </c:pt>
                <c:pt idx="2">
                  <c:v>PT</c:v>
                </c:pt>
                <c:pt idx="3">
                  <c:v>FI</c:v>
                </c:pt>
                <c:pt idx="4">
                  <c:v>IE</c:v>
                </c:pt>
                <c:pt idx="5">
                  <c:v>DE</c:v>
                </c:pt>
                <c:pt idx="6">
                  <c:v>SE</c:v>
                </c:pt>
                <c:pt idx="7">
                  <c:v>UK</c:v>
                </c:pt>
                <c:pt idx="8">
                  <c:v>BE</c:v>
                </c:pt>
                <c:pt idx="9">
                  <c:v>ES</c:v>
                </c:pt>
                <c:pt idx="10">
                  <c:v>FR</c:v>
                </c:pt>
                <c:pt idx="11">
                  <c:v>NL</c:v>
                </c:pt>
                <c:pt idx="12">
                  <c:v>IT</c:v>
                </c:pt>
                <c:pt idx="13">
                  <c:v>AT</c:v>
                </c:pt>
                <c:pt idx="14">
                  <c:v>DE</c:v>
                </c:pt>
              </c:strCache>
            </c:strRef>
          </c:cat>
          <c:val>
            <c:numRef>
              <c:f>'perspektywa_UE-15'!$AB$19:$AB$33</c:f>
              <c:numCache>
                <c:formatCode>#,##0.0</c:formatCode>
                <c:ptCount val="15"/>
                <c:pt idx="0">
                  <c:v>5.0674054209512313E-2</c:v>
                </c:pt>
                <c:pt idx="1">
                  <c:v>1.7907222246056052E-3</c:v>
                </c:pt>
                <c:pt idx="2">
                  <c:v>0.15623704280218031</c:v>
                </c:pt>
                <c:pt idx="3">
                  <c:v>4.0582279203891687E-2</c:v>
                </c:pt>
                <c:pt idx="4">
                  <c:v>0.18901833941579221</c:v>
                </c:pt>
                <c:pt idx="5">
                  <c:v>0.3489895042842599</c:v>
                </c:pt>
                <c:pt idx="6">
                  <c:v>0.16699313193387905</c:v>
                </c:pt>
                <c:pt idx="7">
                  <c:v>0.14612964463375117</c:v>
                </c:pt>
                <c:pt idx="8">
                  <c:v>0.11392375971836007</c:v>
                </c:pt>
                <c:pt idx="9">
                  <c:v>1.3191468285216716</c:v>
                </c:pt>
                <c:pt idx="10">
                  <c:v>1.0108554938936118</c:v>
                </c:pt>
                <c:pt idx="11">
                  <c:v>0.59587914892676053</c:v>
                </c:pt>
                <c:pt idx="12">
                  <c:v>1.7671408195074207</c:v>
                </c:pt>
                <c:pt idx="13">
                  <c:v>0.94506245762956442</c:v>
                </c:pt>
                <c:pt idx="14">
                  <c:v>4.8041936590730323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ED7-4BA3-A372-78ACF371BAC2}"/>
            </c:ext>
          </c:extLst>
        </c:ser>
        <c:ser>
          <c:idx val="2"/>
          <c:order val="2"/>
          <c:tx>
            <c:strRef>
              <c:f>'perspektywa_UE-15'!$AC$18</c:f>
              <c:strCache>
                <c:ptCount val="1"/>
                <c:pt idx="0">
                  <c:v>direct capital benefits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'perspektywa_UE-15'!$Z$19:$Z$33</c:f>
              <c:strCache>
                <c:ptCount val="15"/>
                <c:pt idx="0">
                  <c:v>LU</c:v>
                </c:pt>
                <c:pt idx="1">
                  <c:v>EL</c:v>
                </c:pt>
                <c:pt idx="2">
                  <c:v>PT</c:v>
                </c:pt>
                <c:pt idx="3">
                  <c:v>FI</c:v>
                </c:pt>
                <c:pt idx="4">
                  <c:v>IE</c:v>
                </c:pt>
                <c:pt idx="5">
                  <c:v>DE</c:v>
                </c:pt>
                <c:pt idx="6">
                  <c:v>SE</c:v>
                </c:pt>
                <c:pt idx="7">
                  <c:v>UK</c:v>
                </c:pt>
                <c:pt idx="8">
                  <c:v>BE</c:v>
                </c:pt>
                <c:pt idx="9">
                  <c:v>ES</c:v>
                </c:pt>
                <c:pt idx="10">
                  <c:v>FR</c:v>
                </c:pt>
                <c:pt idx="11">
                  <c:v>NL</c:v>
                </c:pt>
                <c:pt idx="12">
                  <c:v>IT</c:v>
                </c:pt>
                <c:pt idx="13">
                  <c:v>AT</c:v>
                </c:pt>
                <c:pt idx="14">
                  <c:v>DE</c:v>
                </c:pt>
              </c:strCache>
            </c:strRef>
          </c:cat>
          <c:val>
            <c:numRef>
              <c:f>'perspektywa_UE-15'!$AC$19:$AC$33</c:f>
              <c:numCache>
                <c:formatCode>#,##0.0</c:formatCode>
                <c:ptCount val="15"/>
                <c:pt idx="0">
                  <c:v>0</c:v>
                </c:pt>
                <c:pt idx="1">
                  <c:v>0.15384536324823195</c:v>
                </c:pt>
                <c:pt idx="2">
                  <c:v>5.4884288180044358E-2</c:v>
                </c:pt>
                <c:pt idx="3">
                  <c:v>5.599485476618594E-3</c:v>
                </c:pt>
                <c:pt idx="4">
                  <c:v>1.1319536041760073E-2</c:v>
                </c:pt>
                <c:pt idx="5">
                  <c:v>3.8903233909939319E-3</c:v>
                </c:pt>
                <c:pt idx="6">
                  <c:v>1.0679623532184777</c:v>
                </c:pt>
                <c:pt idx="7">
                  <c:v>7.4548920995951016E-3</c:v>
                </c:pt>
                <c:pt idx="8">
                  <c:v>3.115791228842891E-5</c:v>
                </c:pt>
                <c:pt idx="9">
                  <c:v>2.5111321323119191</c:v>
                </c:pt>
                <c:pt idx="10">
                  <c:v>1.3166779647792972</c:v>
                </c:pt>
                <c:pt idx="11">
                  <c:v>4.2129726960615016E-3</c:v>
                </c:pt>
                <c:pt idx="12">
                  <c:v>2.6936339387545354E-3</c:v>
                </c:pt>
                <c:pt idx="13">
                  <c:v>2.4044173515944354</c:v>
                </c:pt>
                <c:pt idx="14">
                  <c:v>0.49245061605778717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ED7-4BA3-A372-78ACF371BA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100"/>
        <c:axId val="127183872"/>
        <c:axId val="127197952"/>
      </c:barChart>
      <c:barChart>
        <c:barDir val="bar"/>
        <c:grouping val="stacked"/>
        <c:varyColors val="0"/>
        <c:ser>
          <c:idx val="3"/>
          <c:order val="3"/>
          <c:tx>
            <c:strRef>
              <c:f>'perspektywa_UE-15'!$AD$18</c:f>
              <c:strCache>
                <c:ptCount val="1"/>
                <c:pt idx="0">
                  <c:v>łącznie</c:v>
                </c:pt>
              </c:strCache>
            </c:strRef>
          </c:tx>
          <c:spPr>
            <a:noFill/>
            <a:ln w="25400"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'perspektywa_UE-15'!$M$19:$M$33</c:f>
              <c:strCache>
                <c:ptCount val="15"/>
                <c:pt idx="0">
                  <c:v>DE</c:v>
                </c:pt>
                <c:pt idx="1">
                  <c:v>AT</c:v>
                </c:pt>
                <c:pt idx="2">
                  <c:v>IT</c:v>
                </c:pt>
                <c:pt idx="3">
                  <c:v>NL</c:v>
                </c:pt>
                <c:pt idx="4">
                  <c:v>FR</c:v>
                </c:pt>
                <c:pt idx="5">
                  <c:v>ES</c:v>
                </c:pt>
                <c:pt idx="6">
                  <c:v>BE</c:v>
                </c:pt>
                <c:pt idx="7">
                  <c:v>UK</c:v>
                </c:pt>
                <c:pt idx="8">
                  <c:v>SE</c:v>
                </c:pt>
                <c:pt idx="9">
                  <c:v>DE</c:v>
                </c:pt>
                <c:pt idx="10">
                  <c:v>IE</c:v>
                </c:pt>
                <c:pt idx="11">
                  <c:v>FI</c:v>
                </c:pt>
                <c:pt idx="12">
                  <c:v>PT</c:v>
                </c:pt>
                <c:pt idx="13">
                  <c:v>EL</c:v>
                </c:pt>
                <c:pt idx="14">
                  <c:v>LU</c:v>
                </c:pt>
              </c:strCache>
            </c:strRef>
          </c:cat>
          <c:val>
            <c:numRef>
              <c:f>'perspektywa_UE-15'!$AD$19:$AD$33</c:f>
              <c:numCache>
                <c:formatCode>#,##0.0</c:formatCode>
                <c:ptCount val="15"/>
                <c:pt idx="0">
                  <c:v>0.36082490015400576</c:v>
                </c:pt>
                <c:pt idx="1">
                  <c:v>0.40331084279486146</c:v>
                </c:pt>
                <c:pt idx="2">
                  <c:v>0.42615123373755537</c:v>
                </c:pt>
                <c:pt idx="3">
                  <c:v>0.70979938899965345</c:v>
                </c:pt>
                <c:pt idx="4">
                  <c:v>1.2184999936370624</c:v>
                </c:pt>
                <c:pt idx="5">
                  <c:v>1.866761140133369</c:v>
                </c:pt>
                <c:pt idx="6">
                  <c:v>3.0428476680275045</c:v>
                </c:pt>
                <c:pt idx="7">
                  <c:v>4.1689085754216739</c:v>
                </c:pt>
                <c:pt idx="8">
                  <c:v>4.7538705239201837</c:v>
                </c:pt>
                <c:pt idx="9">
                  <c:v>5.3553157458565437</c:v>
                </c:pt>
                <c:pt idx="10">
                  <c:v>7.1639526128165514</c:v>
                </c:pt>
                <c:pt idx="11">
                  <c:v>7.8233079312681557</c:v>
                </c:pt>
                <c:pt idx="12">
                  <c:v>8.9281686312200463</c:v>
                </c:pt>
                <c:pt idx="13">
                  <c:v>10.263564020779013</c:v>
                </c:pt>
                <c:pt idx="14">
                  <c:v>40.362088960373391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ED7-4BA3-A372-78ACF371BA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100"/>
        <c:axId val="126816256"/>
        <c:axId val="127199488"/>
      </c:barChart>
      <c:catAx>
        <c:axId val="127183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7197952"/>
        <c:crosses val="autoZero"/>
        <c:auto val="1"/>
        <c:lblAlgn val="ctr"/>
        <c:lblOffset val="100"/>
        <c:noMultiLvlLbl val="0"/>
      </c:catAx>
      <c:valAx>
        <c:axId val="127197952"/>
        <c:scaling>
          <c:orientation val="minMax"/>
        </c:scaling>
        <c:delete val="1"/>
        <c:axPos val="b"/>
        <c:numFmt formatCode="#,##0.0" sourceLinked="1"/>
        <c:majorTickMark val="none"/>
        <c:minorTickMark val="none"/>
        <c:tickLblPos val="nextTo"/>
        <c:crossAx val="127183872"/>
        <c:crosses val="autoZero"/>
        <c:crossBetween val="between"/>
      </c:valAx>
      <c:valAx>
        <c:axId val="127199488"/>
        <c:scaling>
          <c:orientation val="minMax"/>
        </c:scaling>
        <c:delete val="1"/>
        <c:axPos val="t"/>
        <c:numFmt formatCode="#,##0.0" sourceLinked="1"/>
        <c:majorTickMark val="out"/>
        <c:minorTickMark val="none"/>
        <c:tickLblPos val="nextTo"/>
        <c:crossAx val="126816256"/>
        <c:crosses val="max"/>
        <c:crossBetween val="between"/>
      </c:valAx>
      <c:catAx>
        <c:axId val="1268162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2719948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>
        <c:manualLayout>
          <c:xMode val="edge"/>
          <c:yMode val="edge"/>
          <c:x val="0.34851413403227044"/>
          <c:y val="0.23801763400545561"/>
          <c:w val="0.55180528942560492"/>
          <c:h val="0.223630486368100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/>
      </a:pPr>
      <a:endParaRPr lang="cs-CZ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1442475940507445E-2"/>
          <c:y val="7.7611111111111117E-2"/>
          <c:w val="0.87800196850393697"/>
          <c:h val="0.73842666666666668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współpraca_v4!$C$2</c:f>
              <c:strCache>
                <c:ptCount val="1"/>
                <c:pt idx="0">
                  <c:v>CZ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współpraca_v4!$B$3:$B$6</c:f>
              <c:strCache>
                <c:ptCount val="4"/>
                <c:pt idx="0">
                  <c:v>CZ</c:v>
                </c:pt>
                <c:pt idx="1">
                  <c:v>SK</c:v>
                </c:pt>
                <c:pt idx="2">
                  <c:v>PL</c:v>
                </c:pt>
                <c:pt idx="3">
                  <c:v>HU</c:v>
                </c:pt>
              </c:strCache>
            </c:strRef>
          </c:cat>
          <c:val>
            <c:numRef>
              <c:f>współpraca_v4!$C$3:$C$6</c:f>
              <c:numCache>
                <c:formatCode>#,##0.00</c:formatCode>
                <c:ptCount val="4"/>
                <c:pt idx="1">
                  <c:v>518326978.64527541</c:v>
                </c:pt>
                <c:pt idx="2">
                  <c:v>165724340.9946458</c:v>
                </c:pt>
                <c:pt idx="3">
                  <c:v>3225409.8317572037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CEC-42B6-B25E-81B1BDE3A0BB}"/>
            </c:ext>
          </c:extLst>
        </c:ser>
        <c:ser>
          <c:idx val="1"/>
          <c:order val="1"/>
          <c:tx>
            <c:strRef>
              <c:f>współpraca_v4!$D$2</c:f>
              <c:strCache>
                <c:ptCount val="1"/>
                <c:pt idx="0">
                  <c:v>HU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współpraca_v4!$B$3:$B$6</c:f>
              <c:strCache>
                <c:ptCount val="4"/>
                <c:pt idx="0">
                  <c:v>CZ</c:v>
                </c:pt>
                <c:pt idx="1">
                  <c:v>SK</c:v>
                </c:pt>
                <c:pt idx="2">
                  <c:v>PL</c:v>
                </c:pt>
                <c:pt idx="3">
                  <c:v>HU</c:v>
                </c:pt>
              </c:strCache>
            </c:strRef>
          </c:cat>
          <c:val>
            <c:numRef>
              <c:f>współpraca_v4!$D$3:$D$6</c:f>
              <c:numCache>
                <c:formatCode>#,##0.00</c:formatCode>
                <c:ptCount val="4"/>
                <c:pt idx="0">
                  <c:v>190621903.97786927</c:v>
                </c:pt>
                <c:pt idx="1">
                  <c:v>243522248.54452291</c:v>
                </c:pt>
                <c:pt idx="2">
                  <c:v>62994405.78162837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CEC-42B6-B25E-81B1BDE3A0BB}"/>
            </c:ext>
          </c:extLst>
        </c:ser>
        <c:ser>
          <c:idx val="2"/>
          <c:order val="2"/>
          <c:tx>
            <c:strRef>
              <c:f>współpraca_v4!$E$2</c:f>
              <c:strCache>
                <c:ptCount val="1"/>
                <c:pt idx="0">
                  <c:v>PL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współpraca_v4!$B$3:$B$6</c:f>
              <c:strCache>
                <c:ptCount val="4"/>
                <c:pt idx="0">
                  <c:v>CZ</c:v>
                </c:pt>
                <c:pt idx="1">
                  <c:v>SK</c:v>
                </c:pt>
                <c:pt idx="2">
                  <c:v>PL</c:v>
                </c:pt>
                <c:pt idx="3">
                  <c:v>HU</c:v>
                </c:pt>
              </c:strCache>
            </c:strRef>
          </c:cat>
          <c:val>
            <c:numRef>
              <c:f>współpraca_v4!$E$3:$E$6</c:f>
              <c:numCache>
                <c:formatCode>#,##0.00</c:formatCode>
                <c:ptCount val="4"/>
                <c:pt idx="0">
                  <c:v>468020903.38816911</c:v>
                </c:pt>
                <c:pt idx="1">
                  <c:v>28268235.917589121</c:v>
                </c:pt>
                <c:pt idx="3">
                  <c:v>13483150.194893053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CEC-42B6-B25E-81B1BDE3A0BB}"/>
            </c:ext>
          </c:extLst>
        </c:ser>
        <c:ser>
          <c:idx val="3"/>
          <c:order val="3"/>
          <c:tx>
            <c:strRef>
              <c:f>współpraca_v4!$F$2</c:f>
              <c:strCache>
                <c:ptCount val="1"/>
                <c:pt idx="0">
                  <c:v>SK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współpraca_v4!$B$3:$B$6</c:f>
              <c:strCache>
                <c:ptCount val="4"/>
                <c:pt idx="0">
                  <c:v>CZ</c:v>
                </c:pt>
                <c:pt idx="1">
                  <c:v>SK</c:v>
                </c:pt>
                <c:pt idx="2">
                  <c:v>PL</c:v>
                </c:pt>
                <c:pt idx="3">
                  <c:v>HU</c:v>
                </c:pt>
              </c:strCache>
            </c:strRef>
          </c:cat>
          <c:val>
            <c:numRef>
              <c:f>współpraca_v4!$F$3:$F$6</c:f>
              <c:numCache>
                <c:formatCode>General</c:formatCode>
                <c:ptCount val="4"/>
                <c:pt idx="0" formatCode="#,##0.00">
                  <c:v>923050795.70722759</c:v>
                </c:pt>
                <c:pt idx="2" formatCode="#,##0.00">
                  <c:v>43405553.548462845</c:v>
                </c:pt>
                <c:pt idx="3" formatCode="#,##0.00">
                  <c:v>731148.77879627247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CEC-42B6-B25E-81B1BDE3A0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6864384"/>
        <c:axId val="126866176"/>
      </c:barChart>
      <c:catAx>
        <c:axId val="126864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6866176"/>
        <c:crosses val="autoZero"/>
        <c:auto val="1"/>
        <c:lblAlgn val="ctr"/>
        <c:lblOffset val="100"/>
        <c:noMultiLvlLbl val="0"/>
      </c:catAx>
      <c:valAx>
        <c:axId val="126866176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6864384"/>
        <c:crosses val="autoZero"/>
        <c:crossBetween val="between"/>
        <c:dispUnits>
          <c:builtInUnit val="million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2135608048993873"/>
          <c:y val="0.1259922222222222"/>
          <c:w val="0.32675555555555558"/>
          <c:h val="0.148829166666666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400"/>
      </a:pPr>
      <a:endParaRPr lang="cs-CZ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2349737934468998E-2"/>
          <c:y val="3.7169083410935215E-2"/>
          <c:w val="0.8356143613986009"/>
          <c:h val="0.823765597977916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'2.3'!$B$44</c:f>
              <c:strCache>
                <c:ptCount val="1"/>
                <c:pt idx="0">
                  <c:v>Average annual net contribution to cohesion policy in EUR million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981B-4B69-841A-384653993489}"/>
              </c:ext>
            </c:extLst>
          </c:dPt>
          <c:dPt>
            <c:idx val="1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981B-4B69-841A-384653993489}"/>
              </c:ext>
            </c:extLst>
          </c:dPt>
          <c:dPt>
            <c:idx val="17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981B-4B69-841A-384653993489}"/>
              </c:ext>
            </c:extLst>
          </c:dPt>
          <c:dPt>
            <c:idx val="18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981B-4B69-841A-384653993489}"/>
              </c:ext>
            </c:extLst>
          </c:dPt>
          <c:dPt>
            <c:idx val="19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0F6-4940-A76C-4F4FAB38A1BC}"/>
              </c:ext>
            </c:extLst>
          </c:dPt>
          <c:dPt>
            <c:idx val="22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0F6-4940-A76C-4F4FAB38A1BC}"/>
              </c:ext>
            </c:extLst>
          </c:dPt>
          <c:dPt>
            <c:idx val="23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40F6-4940-A76C-4F4FAB38A1BC}"/>
              </c:ext>
            </c:extLst>
          </c:dPt>
          <c:dPt>
            <c:idx val="26"/>
            <c:invertIfNegative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0F6-4940-A76C-4F4FAB38A1BC}"/>
              </c:ext>
            </c:extLst>
          </c:dPt>
          <c:cat>
            <c:strRef>
              <c:f>'2.3'!$A$45:$A$71</c:f>
              <c:strCache>
                <c:ptCount val="27"/>
                <c:pt idx="0">
                  <c:v>FR</c:v>
                </c:pt>
                <c:pt idx="1">
                  <c:v>DE</c:v>
                </c:pt>
                <c:pt idx="2">
                  <c:v>GB</c:v>
                </c:pt>
                <c:pt idx="3">
                  <c:v>IT</c:v>
                </c:pt>
                <c:pt idx="4">
                  <c:v>NL</c:v>
                </c:pt>
                <c:pt idx="5">
                  <c:v>BE</c:v>
                </c:pt>
                <c:pt idx="6">
                  <c:v>SE</c:v>
                </c:pt>
                <c:pt idx="7">
                  <c:v>DK</c:v>
                </c:pt>
                <c:pt idx="8">
                  <c:v>AT</c:v>
                </c:pt>
                <c:pt idx="9">
                  <c:v>FI</c:v>
                </c:pt>
                <c:pt idx="10">
                  <c:v>IE</c:v>
                </c:pt>
                <c:pt idx="11">
                  <c:v>LU</c:v>
                </c:pt>
                <c:pt idx="12">
                  <c:v>CY</c:v>
                </c:pt>
                <c:pt idx="13">
                  <c:v>MT</c:v>
                </c:pt>
                <c:pt idx="14">
                  <c:v>SI</c:v>
                </c:pt>
                <c:pt idx="15">
                  <c:v>BG</c:v>
                </c:pt>
                <c:pt idx="16">
                  <c:v>EE</c:v>
                </c:pt>
                <c:pt idx="17">
                  <c:v>LV</c:v>
                </c:pt>
                <c:pt idx="18">
                  <c:v>RO</c:v>
                </c:pt>
                <c:pt idx="19">
                  <c:v>SK</c:v>
                </c:pt>
                <c:pt idx="20">
                  <c:v>LT</c:v>
                </c:pt>
                <c:pt idx="21">
                  <c:v>ES</c:v>
                </c:pt>
                <c:pt idx="22">
                  <c:v>CZ</c:v>
                </c:pt>
                <c:pt idx="23">
                  <c:v>HU</c:v>
                </c:pt>
                <c:pt idx="24">
                  <c:v>PT</c:v>
                </c:pt>
                <c:pt idx="25">
                  <c:v>EL</c:v>
                </c:pt>
                <c:pt idx="26">
                  <c:v>PL</c:v>
                </c:pt>
              </c:strCache>
            </c:strRef>
          </c:cat>
          <c:val>
            <c:numRef>
              <c:f>'2.3'!$B$45:$B$71</c:f>
              <c:numCache>
                <c:formatCode>_-* #,##0\ _z_ł_-;\-* #,##0\ _z_ł_-;_-* "-"??\ _z_ł_-;_-@_-</c:formatCode>
                <c:ptCount val="27"/>
                <c:pt idx="0">
                  <c:v>-5349.0063932171679</c:v>
                </c:pt>
                <c:pt idx="1">
                  <c:v>-4632.8526068711817</c:v>
                </c:pt>
                <c:pt idx="2">
                  <c:v>-2930.0020487876886</c:v>
                </c:pt>
                <c:pt idx="3">
                  <c:v>-2213.7695915223239</c:v>
                </c:pt>
                <c:pt idx="4">
                  <c:v>-1234.0040112949944</c:v>
                </c:pt>
                <c:pt idx="5">
                  <c:v>-956.4891871016722</c:v>
                </c:pt>
                <c:pt idx="6">
                  <c:v>-873.03237076084702</c:v>
                </c:pt>
                <c:pt idx="7">
                  <c:v>-782.44786329767271</c:v>
                </c:pt>
                <c:pt idx="8">
                  <c:v>-732.58355460326186</c:v>
                </c:pt>
                <c:pt idx="9">
                  <c:v>-428.0785554027164</c:v>
                </c:pt>
                <c:pt idx="10">
                  <c:v>-373.25594544393846</c:v>
                </c:pt>
                <c:pt idx="11">
                  <c:v>-80.98863064581785</c:v>
                </c:pt>
                <c:pt idx="12">
                  <c:v>3.3976576330254682</c:v>
                </c:pt>
                <c:pt idx="13">
                  <c:v>45.371484831918124</c:v>
                </c:pt>
                <c:pt idx="14">
                  <c:v>280.41556536269178</c:v>
                </c:pt>
                <c:pt idx="15">
                  <c:v>341.87597297119953</c:v>
                </c:pt>
                <c:pt idx="16">
                  <c:v>395.55342508989685</c:v>
                </c:pt>
                <c:pt idx="17">
                  <c:v>464.78631042268387</c:v>
                </c:pt>
                <c:pt idx="18">
                  <c:v>586.96063541355215</c:v>
                </c:pt>
                <c:pt idx="19">
                  <c:v>790.18146315613558</c:v>
                </c:pt>
                <c:pt idx="20">
                  <c:v>794.5640793862525</c:v>
                </c:pt>
                <c:pt idx="21">
                  <c:v>1402.4867330372294</c:v>
                </c:pt>
                <c:pt idx="22">
                  <c:v>1683.3302502241604</c:v>
                </c:pt>
                <c:pt idx="23">
                  <c:v>2047.464495605087</c:v>
                </c:pt>
                <c:pt idx="24">
                  <c:v>2662.4094064515552</c:v>
                </c:pt>
                <c:pt idx="25">
                  <c:v>2729.8201928642366</c:v>
                </c:pt>
                <c:pt idx="26">
                  <c:v>6370.8465746185093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81B-4B69-841A-3846539934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4"/>
        <c:overlap val="-27"/>
        <c:axId val="40541568"/>
        <c:axId val="40543744"/>
      </c:barChart>
      <c:lineChart>
        <c:grouping val="standard"/>
        <c:varyColors val="0"/>
        <c:ser>
          <c:idx val="1"/>
          <c:order val="1"/>
          <c:tx>
            <c:strRef>
              <c:f>'2.3'!$C$44</c:f>
              <c:strCache>
                <c:ptCount val="1"/>
                <c:pt idx="0">
                  <c:v>Average net contribution to cohesion policy as % of GNI</c:v>
                </c:pt>
              </c:strCache>
            </c:strRef>
          </c:tx>
          <c:spPr>
            <a:ln w="28575" cap="rnd" cmpd="sng" algn="ctr">
              <a:noFill/>
              <a:prstDash val="solid"/>
              <a:round/>
            </a:ln>
            <a:effectLst/>
          </c:spPr>
          <c:marker>
            <c:symbol val="circle"/>
            <c:size val="8"/>
            <c:spPr>
              <a:solidFill>
                <a:schemeClr val="accent2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</a:ln>
              <a:effectLst/>
            </c:spPr>
          </c:marker>
          <c:dPt>
            <c:idx val="17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981B-4B69-841A-384653993489}"/>
              </c:ext>
            </c:extLst>
          </c:dPt>
          <c:cat>
            <c:strRef>
              <c:f>'2.3'!$A$45:$A$71</c:f>
              <c:strCache>
                <c:ptCount val="27"/>
                <c:pt idx="0">
                  <c:v>FR</c:v>
                </c:pt>
                <c:pt idx="1">
                  <c:v>DE</c:v>
                </c:pt>
                <c:pt idx="2">
                  <c:v>GB</c:v>
                </c:pt>
                <c:pt idx="3">
                  <c:v>IT</c:v>
                </c:pt>
                <c:pt idx="4">
                  <c:v>NL</c:v>
                </c:pt>
                <c:pt idx="5">
                  <c:v>BE</c:v>
                </c:pt>
                <c:pt idx="6">
                  <c:v>SE</c:v>
                </c:pt>
                <c:pt idx="7">
                  <c:v>DK</c:v>
                </c:pt>
                <c:pt idx="8">
                  <c:v>AT</c:v>
                </c:pt>
                <c:pt idx="9">
                  <c:v>FI</c:v>
                </c:pt>
                <c:pt idx="10">
                  <c:v>IE</c:v>
                </c:pt>
                <c:pt idx="11">
                  <c:v>LU</c:v>
                </c:pt>
                <c:pt idx="12">
                  <c:v>CY</c:v>
                </c:pt>
                <c:pt idx="13">
                  <c:v>MT</c:v>
                </c:pt>
                <c:pt idx="14">
                  <c:v>SI</c:v>
                </c:pt>
                <c:pt idx="15">
                  <c:v>BG</c:v>
                </c:pt>
                <c:pt idx="16">
                  <c:v>EE</c:v>
                </c:pt>
                <c:pt idx="17">
                  <c:v>LV</c:v>
                </c:pt>
                <c:pt idx="18">
                  <c:v>RO</c:v>
                </c:pt>
                <c:pt idx="19">
                  <c:v>SK</c:v>
                </c:pt>
                <c:pt idx="20">
                  <c:v>LT</c:v>
                </c:pt>
                <c:pt idx="21">
                  <c:v>ES</c:v>
                </c:pt>
                <c:pt idx="22">
                  <c:v>CZ</c:v>
                </c:pt>
                <c:pt idx="23">
                  <c:v>HU</c:v>
                </c:pt>
                <c:pt idx="24">
                  <c:v>PT</c:v>
                </c:pt>
                <c:pt idx="25">
                  <c:v>EL</c:v>
                </c:pt>
                <c:pt idx="26">
                  <c:v>PL</c:v>
                </c:pt>
              </c:strCache>
            </c:strRef>
          </c:cat>
          <c:val>
            <c:numRef>
              <c:f>'2.3'!$C$45:$C$71</c:f>
              <c:numCache>
                <c:formatCode>0.0%</c:formatCode>
                <c:ptCount val="27"/>
                <c:pt idx="0">
                  <c:v>-2.6229486879150803E-3</c:v>
                </c:pt>
                <c:pt idx="1">
                  <c:v>-1.7055836882348937E-3</c:v>
                </c:pt>
                <c:pt idx="2">
                  <c:v>-1.5034903780725003E-3</c:v>
                </c:pt>
                <c:pt idx="3">
                  <c:v>-1.3721712344146636E-3</c:v>
                </c:pt>
                <c:pt idx="4">
                  <c:v>-1.9644058066924657E-3</c:v>
                </c:pt>
                <c:pt idx="5">
                  <c:v>-2.5692341940566788E-3</c:v>
                </c:pt>
                <c:pt idx="6">
                  <c:v>-2.1196537074618439E-3</c:v>
                </c:pt>
                <c:pt idx="7">
                  <c:v>-3.118783980318977E-3</c:v>
                </c:pt>
                <c:pt idx="8">
                  <c:v>-2.3986364680052227E-3</c:v>
                </c:pt>
                <c:pt idx="9">
                  <c:v>-2.2141994244968088E-3</c:v>
                </c:pt>
                <c:pt idx="10">
                  <c:v>-2.5198713616468417E-3</c:v>
                </c:pt>
                <c:pt idx="11">
                  <c:v>-3.0235755441105332E-3</c:v>
                </c:pt>
                <c:pt idx="12">
                  <c:v>1.8517470105145292E-4</c:v>
                </c:pt>
                <c:pt idx="13">
                  <c:v>6.9446150252935896E-3</c:v>
                </c:pt>
                <c:pt idx="14">
                  <c:v>7.8216804581878394E-3</c:v>
                </c:pt>
                <c:pt idx="15">
                  <c:v>9.1245248227135745E-3</c:v>
                </c:pt>
                <c:pt idx="16">
                  <c:v>2.5346141801876887E-2</c:v>
                </c:pt>
                <c:pt idx="17">
                  <c:v>2.191849420887311E-2</c:v>
                </c:pt>
                <c:pt idx="18">
                  <c:v>4.4505806421467143E-3</c:v>
                </c:pt>
                <c:pt idx="19">
                  <c:v>1.1852721947342035E-2</c:v>
                </c:pt>
                <c:pt idx="20">
                  <c:v>2.642285591024417E-2</c:v>
                </c:pt>
                <c:pt idx="21">
                  <c:v>1.3061051784868224E-3</c:v>
                </c:pt>
                <c:pt idx="22">
                  <c:v>1.1506970120641594E-2</c:v>
                </c:pt>
                <c:pt idx="23">
                  <c:v>2.1595695385287113E-2</c:v>
                </c:pt>
                <c:pt idx="24">
                  <c:v>1.5744536227138423E-2</c:v>
                </c:pt>
                <c:pt idx="25">
                  <c:v>1.2935612048634184E-2</c:v>
                </c:pt>
                <c:pt idx="26">
                  <c:v>1.8121119782060168E-2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6-981B-4B69-841A-3846539934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0559360"/>
        <c:axId val="40545280"/>
      </c:lineChart>
      <c:catAx>
        <c:axId val="40541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0543744"/>
        <c:crosses val="autoZero"/>
        <c:auto val="1"/>
        <c:lblAlgn val="ctr"/>
        <c:lblOffset val="100"/>
        <c:noMultiLvlLbl val="0"/>
      </c:catAx>
      <c:valAx>
        <c:axId val="40543744"/>
        <c:scaling>
          <c:orientation val="minMax"/>
          <c:max val="6000"/>
        </c:scaling>
        <c:delete val="0"/>
        <c:axPos val="l"/>
        <c:numFmt formatCode="_-* #,##0\ _z_ł_-;\-* #,##0\ _z_ł_-;_-* &quot;-&quot;??\ _z_ł_-;_-@_-" sourceLinked="1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0541568"/>
        <c:crosses val="autoZero"/>
        <c:crossBetween val="between"/>
      </c:valAx>
      <c:valAx>
        <c:axId val="40545280"/>
        <c:scaling>
          <c:orientation val="minMax"/>
          <c:max val="5.000000000000001E-2"/>
          <c:min val="-5.000000000000001E-2"/>
        </c:scaling>
        <c:delete val="0"/>
        <c:axPos val="r"/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noFill/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0559360"/>
        <c:crosses val="max"/>
        <c:crossBetween val="between"/>
        <c:majorUnit val="1.0000000000000002E-2"/>
      </c:valAx>
      <c:catAx>
        <c:axId val="4055936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4054528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0425204507319633E-2"/>
          <c:y val="0"/>
          <c:w val="0.75155767941137364"/>
          <c:h val="0.154310230145004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  <a:round/>
    </a:ln>
    <a:effectLst/>
  </c:spPr>
  <c:txPr>
    <a:bodyPr/>
    <a:lstStyle/>
    <a:p>
      <a:pPr>
        <a:defRPr sz="800"/>
      </a:pPr>
      <a:endParaRPr lang="cs-CZ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578550891950745E-2"/>
          <c:y val="5.6848762087562184E-2"/>
          <c:w val="0.92892165705117602"/>
          <c:h val="0.7070620345869268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Arkusz1!$D$3</c:f>
              <c:strCache>
                <c:ptCount val="1"/>
                <c:pt idx="0">
                  <c:v>2007-2013 programming period</c:v>
                </c:pt>
              </c:strCache>
            </c:strRef>
          </c:tx>
          <c:spPr>
            <a:solidFill>
              <a:srgbClr val="70AD47"/>
            </a:solidFill>
            <a:ln>
              <a:noFill/>
            </a:ln>
            <a:effectLst/>
          </c:spPr>
          <c:invertIfNegative val="0"/>
          <c:cat>
            <c:numRef>
              <c:f>Arkusz1!$E$2:$W$2</c:f>
              <c:numCache>
                <c:formatCode>General</c:formatCode>
                <c:ptCount val="1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  <c:pt idx="17">
                  <c:v>2024</c:v>
                </c:pt>
                <c:pt idx="18">
                  <c:v>2025</c:v>
                </c:pt>
              </c:numCache>
            </c:numRef>
          </c:cat>
          <c:val>
            <c:numRef>
              <c:f>Arkusz1!$E$3:$W$3</c:f>
              <c:numCache>
                <c:formatCode>General</c:formatCode>
                <c:ptCount val="19"/>
                <c:pt idx="0">
                  <c:v>1470.4178834111156</c:v>
                </c:pt>
                <c:pt idx="1">
                  <c:v>2668.1668708068696</c:v>
                </c:pt>
                <c:pt idx="2">
                  <c:v>6066.7006502241602</c:v>
                </c:pt>
                <c:pt idx="3">
                  <c:v>8155.5007102284326</c:v>
                </c:pt>
                <c:pt idx="4">
                  <c:v>10747.536067266612</c:v>
                </c:pt>
                <c:pt idx="5">
                  <c:v>12549.506848937741</c:v>
                </c:pt>
                <c:pt idx="6">
                  <c:v>14593.134833722153</c:v>
                </c:pt>
                <c:pt idx="7">
                  <c:v>15889.111239137157</c:v>
                </c:pt>
                <c:pt idx="8">
                  <c:v>16395.107720166678</c:v>
                </c:pt>
                <c:pt idx="9">
                  <c:v>9425.9578407116569</c:v>
                </c:pt>
                <c:pt idx="10">
                  <c:v>5467.1085906178014</c:v>
                </c:pt>
                <c:pt idx="11">
                  <c:v>4322.6554991154362</c:v>
                </c:pt>
                <c:pt idx="12">
                  <c:v>3490.680174733398</c:v>
                </c:pt>
                <c:pt idx="13">
                  <c:v>2761.5493887717894</c:v>
                </c:pt>
                <c:pt idx="14">
                  <c:v>2126.9851835932654</c:v>
                </c:pt>
                <c:pt idx="15">
                  <c:v>1574.5802308978637</c:v>
                </c:pt>
                <c:pt idx="16">
                  <c:v>1097.5634613322929</c:v>
                </c:pt>
                <c:pt idx="17">
                  <c:v>688.0308908410625</c:v>
                </c:pt>
                <c:pt idx="18">
                  <c:v>338.18053697246961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EE7-4A8D-B4AB-BDC2ECD8DCB4}"/>
            </c:ext>
          </c:extLst>
        </c:ser>
        <c:ser>
          <c:idx val="1"/>
          <c:order val="1"/>
          <c:tx>
            <c:strRef>
              <c:f>Arkusz1!$D$4</c:f>
              <c:strCache>
                <c:ptCount val="1"/>
                <c:pt idx="0">
                  <c:v>2014-2020 programming period (+ supply-side effects of 07-13)</c:v>
                </c:pt>
              </c:strCache>
            </c:strRef>
          </c:tx>
          <c:spPr>
            <a:solidFill>
              <a:srgbClr val="70AD47">
                <a:lumMod val="40000"/>
                <a:lumOff val="60000"/>
              </a:srgbClr>
            </a:solidFill>
            <a:ln>
              <a:noFill/>
            </a:ln>
            <a:effectLst/>
          </c:spPr>
          <c:invertIfNegative val="0"/>
          <c:cat>
            <c:numRef>
              <c:f>Arkusz1!$E$2:$W$2</c:f>
              <c:numCache>
                <c:formatCode>General</c:formatCode>
                <c:ptCount val="19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  <c:pt idx="13">
                  <c:v>2020</c:v>
                </c:pt>
                <c:pt idx="14">
                  <c:v>2021</c:v>
                </c:pt>
                <c:pt idx="15">
                  <c:v>2022</c:v>
                </c:pt>
                <c:pt idx="16">
                  <c:v>2023</c:v>
                </c:pt>
                <c:pt idx="17">
                  <c:v>2024</c:v>
                </c:pt>
                <c:pt idx="18">
                  <c:v>2025</c:v>
                </c:pt>
              </c:numCache>
            </c:numRef>
          </c:cat>
          <c:val>
            <c:numRef>
              <c:f>Arkusz1!$E$4:$W$4</c:f>
              <c:numCache>
                <c:formatCode>General</c:formatCode>
                <c:ptCount val="1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6.8413603613507856</c:v>
                </c:pt>
                <c:pt idx="8">
                  <c:v>268.77591393102114</c:v>
                </c:pt>
                <c:pt idx="9">
                  <c:v>4021.7743202328384</c:v>
                </c:pt>
                <c:pt idx="10">
                  <c:v>8898.0488983271189</c:v>
                </c:pt>
                <c:pt idx="11">
                  <c:v>12157.676363650196</c:v>
                </c:pt>
                <c:pt idx="12">
                  <c:v>15160.134093889363</c:v>
                </c:pt>
                <c:pt idx="13">
                  <c:v>15365.346813136734</c:v>
                </c:pt>
                <c:pt idx="14">
                  <c:v>15836.1584402772</c:v>
                </c:pt>
                <c:pt idx="15">
                  <c:v>12300.473286960121</c:v>
                </c:pt>
                <c:pt idx="16">
                  <c:v>11814.159854031164</c:v>
                </c:pt>
                <c:pt idx="17">
                  <c:v>5831.3324961905601</c:v>
                </c:pt>
                <c:pt idx="18">
                  <c:v>4291.1508709487043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EE7-4A8D-B4AB-BDC2ECD8DC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40594816"/>
        <c:axId val="40608896"/>
      </c:barChart>
      <c:catAx>
        <c:axId val="405948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0608896"/>
        <c:crosses val="autoZero"/>
        <c:auto val="1"/>
        <c:lblAlgn val="ctr"/>
        <c:lblOffset val="100"/>
        <c:noMultiLvlLbl val="0"/>
      </c:catAx>
      <c:valAx>
        <c:axId val="406088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0594816"/>
        <c:crosses val="autoZero"/>
        <c:crossBetween val="between"/>
        <c:dispUnits>
          <c:builtInUnit val="thousands"/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6847331127738447"/>
          <c:w val="0.97169656037014862"/>
          <c:h val="0.106344439630514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cs-CZ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1320610892854923E-2"/>
          <c:y val="3.6443293728030679E-2"/>
          <c:w val="0.60237324115613033"/>
          <c:h val="0.88586514023393725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AB8-4C69-9C7B-B785972C39B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AB8-4C69-9C7B-B785972C39BD}"/>
              </c:ext>
            </c:extLst>
          </c:dPt>
          <c:dPt>
            <c:idx val="2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AB8-4C69-9C7B-B785972C39BD}"/>
              </c:ext>
            </c:extLst>
          </c:dPt>
          <c:dPt>
            <c:idx val="3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AB8-4C69-9C7B-B785972C39BD}"/>
              </c:ext>
            </c:extLst>
          </c:dPt>
          <c:dPt>
            <c:idx val="4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EAB8-4C69-9C7B-B785972C39BD}"/>
              </c:ext>
            </c:extLst>
          </c:dPt>
          <c:dPt>
            <c:idx val="5"/>
            <c:bubble3D val="0"/>
            <c:spPr>
              <a:solidFill>
                <a:schemeClr val="accent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EAB8-4C69-9C7B-B785972C39BD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EAB8-4C69-9C7B-B785972C39BD}"/>
              </c:ext>
            </c:extLst>
          </c:dPt>
          <c:dPt>
            <c:idx val="7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EAB8-4C69-9C7B-B785972C39BD}"/>
              </c:ext>
            </c:extLst>
          </c:dPt>
          <c:dPt>
            <c:idx val="8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1-EAB8-4C69-9C7B-B785972C39BD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'korzysci sektor x V4'!$V$2:$V$10</c:f>
              <c:strCache>
                <c:ptCount val="9"/>
                <c:pt idx="0">
                  <c:v>low technology products</c:v>
                </c:pt>
                <c:pt idx="1">
                  <c:v>medium-low technology products</c:v>
                </c:pt>
                <c:pt idx="2">
                  <c:v>medium-high technology products</c:v>
                </c:pt>
                <c:pt idx="3">
                  <c:v>high technology products</c:v>
                </c:pt>
                <c:pt idx="4">
                  <c:v>construction services</c:v>
                </c:pt>
                <c:pt idx="5">
                  <c:v>less knowledge intensive services</c:v>
                </c:pt>
                <c:pt idx="6">
                  <c:v>knowledge intensive services </c:v>
                </c:pt>
                <c:pt idx="7">
                  <c:v>knowledge intensive services using high technology </c:v>
                </c:pt>
                <c:pt idx="8">
                  <c:v>other</c:v>
                </c:pt>
              </c:strCache>
            </c:strRef>
          </c:cat>
          <c:val>
            <c:numRef>
              <c:f>'korzysci sektor x V4'!$U$29:$U$37</c:f>
              <c:numCache>
                <c:formatCode>General</c:formatCode>
                <c:ptCount val="9"/>
                <c:pt idx="0">
                  <c:v>23510.954077532868</c:v>
                </c:pt>
                <c:pt idx="1">
                  <c:v>35850.28456474519</c:v>
                </c:pt>
                <c:pt idx="2">
                  <c:v>64891.661661219048</c:v>
                </c:pt>
                <c:pt idx="3">
                  <c:v>18020.985310896518</c:v>
                </c:pt>
                <c:pt idx="4">
                  <c:v>36777.529294896674</c:v>
                </c:pt>
                <c:pt idx="5">
                  <c:v>15368.341747157545</c:v>
                </c:pt>
                <c:pt idx="6">
                  <c:v>15937.075906305829</c:v>
                </c:pt>
                <c:pt idx="7">
                  <c:v>4838.6210653926137</c:v>
                </c:pt>
                <c:pt idx="8">
                  <c:v>10584.893705278042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EAB8-4C69-9C7B-B785972C39BD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8492397445918609"/>
          <c:y val="0"/>
          <c:w val="0.41189302515211074"/>
          <c:h val="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800"/>
      </a:pPr>
      <a:endParaRPr lang="cs-CZ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Arkusz1!$D$3:$D$17</c:f>
              <c:strCache>
                <c:ptCount val="15"/>
                <c:pt idx="0">
                  <c:v>DE</c:v>
                </c:pt>
                <c:pt idx="1">
                  <c:v>NL</c:v>
                </c:pt>
                <c:pt idx="2">
                  <c:v>IT</c:v>
                </c:pt>
                <c:pt idx="3">
                  <c:v>AT</c:v>
                </c:pt>
                <c:pt idx="4">
                  <c:v>FR</c:v>
                </c:pt>
                <c:pt idx="5">
                  <c:v>BE</c:v>
                </c:pt>
                <c:pt idx="6">
                  <c:v>UK</c:v>
                </c:pt>
                <c:pt idx="7">
                  <c:v>SE</c:v>
                </c:pt>
                <c:pt idx="8">
                  <c:v>ES</c:v>
                </c:pt>
                <c:pt idx="9">
                  <c:v>DK</c:v>
                </c:pt>
                <c:pt idx="10">
                  <c:v>IE</c:v>
                </c:pt>
                <c:pt idx="11">
                  <c:v>FI</c:v>
                </c:pt>
                <c:pt idx="12">
                  <c:v>LU</c:v>
                </c:pt>
                <c:pt idx="13">
                  <c:v>EL</c:v>
                </c:pt>
                <c:pt idx="14">
                  <c:v>PT</c:v>
                </c:pt>
              </c:strCache>
            </c:strRef>
          </c:cat>
          <c:val>
            <c:numRef>
              <c:f>Arkusz1!$E$3:$E$17</c:f>
              <c:numCache>
                <c:formatCode>#,##0.00</c:formatCode>
                <c:ptCount val="15"/>
                <c:pt idx="0">
                  <c:v>34.942107141782358</c:v>
                </c:pt>
                <c:pt idx="1">
                  <c:v>7.1989629583589023</c:v>
                </c:pt>
                <c:pt idx="2">
                  <c:v>7.129946743864946</c:v>
                </c:pt>
                <c:pt idx="3">
                  <c:v>6.8898971192129324</c:v>
                </c:pt>
                <c:pt idx="4">
                  <c:v>4.8182162643753141</c:v>
                </c:pt>
                <c:pt idx="5">
                  <c:v>4.6250788344849427</c:v>
                </c:pt>
                <c:pt idx="6">
                  <c:v>4.0024618421945926</c:v>
                </c:pt>
                <c:pt idx="7">
                  <c:v>1.8018098744523618</c:v>
                </c:pt>
                <c:pt idx="8">
                  <c:v>1.5162966870135508</c:v>
                </c:pt>
                <c:pt idx="9">
                  <c:v>1.5081013964343373</c:v>
                </c:pt>
                <c:pt idx="10">
                  <c:v>1.0145033080247992</c:v>
                </c:pt>
                <c:pt idx="11">
                  <c:v>0.66138759141854986</c:v>
                </c:pt>
                <c:pt idx="12">
                  <c:v>0.3089940510960934</c:v>
                </c:pt>
                <c:pt idx="13">
                  <c:v>0.24690085012974905</c:v>
                </c:pt>
                <c:pt idx="14">
                  <c:v>0.21390127507918902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4C7-4B57-9952-9B785C6817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0694144"/>
        <c:axId val="40695680"/>
      </c:barChart>
      <c:catAx>
        <c:axId val="406941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0695680"/>
        <c:crosses val="autoZero"/>
        <c:auto val="1"/>
        <c:lblAlgn val="ctr"/>
        <c:lblOffset val="100"/>
        <c:noMultiLvlLbl val="0"/>
      </c:catAx>
      <c:valAx>
        <c:axId val="40695680"/>
        <c:scaling>
          <c:orientation val="minMax"/>
        </c:scaling>
        <c:delete val="1"/>
        <c:axPos val="l"/>
        <c:numFmt formatCode="#,##0.00" sourceLinked="1"/>
        <c:majorTickMark val="out"/>
        <c:minorTickMark val="none"/>
        <c:tickLblPos val="nextTo"/>
        <c:crossAx val="4069414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0685931608804288E-2"/>
          <c:y val="6.4675925925925928E-2"/>
          <c:w val="0.53258179502035519"/>
          <c:h val="0.92615352651722271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struktury_kategorie_prezentacja!$D$4</c:f>
              <c:strCache>
                <c:ptCount val="1"/>
                <c:pt idx="0">
                  <c:v>domestic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struktury_kategorie_prezentacja!$C$21:$C$25</c:f>
              <c:strCache>
                <c:ptCount val="5"/>
                <c:pt idx="0">
                  <c:v>SK</c:v>
                </c:pt>
                <c:pt idx="1">
                  <c:v>PL</c:v>
                </c:pt>
                <c:pt idx="2">
                  <c:v>HU</c:v>
                </c:pt>
                <c:pt idx="3">
                  <c:v>CZ</c:v>
                </c:pt>
                <c:pt idx="4">
                  <c:v>V4</c:v>
                </c:pt>
              </c:strCache>
            </c:strRef>
          </c:cat>
          <c:val>
            <c:numRef>
              <c:f>struktury_kategorie_prezentacja!$D$21:$D$25</c:f>
              <c:numCache>
                <c:formatCode>0%</c:formatCode>
                <c:ptCount val="5"/>
                <c:pt idx="0">
                  <c:v>0.68949284792256926</c:v>
                </c:pt>
                <c:pt idx="1">
                  <c:v>0.51400582621798097</c:v>
                </c:pt>
                <c:pt idx="2">
                  <c:v>0.72883195735055706</c:v>
                </c:pt>
                <c:pt idx="3">
                  <c:v>0.61090938998550237</c:v>
                </c:pt>
                <c:pt idx="4">
                  <c:v>0.5878174756772192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83A-4D6B-8B5B-998239A3AFDB}"/>
            </c:ext>
          </c:extLst>
        </c:ser>
        <c:ser>
          <c:idx val="1"/>
          <c:order val="1"/>
          <c:tx>
            <c:strRef>
              <c:f>struktury_kategorie_prezentacja!$E$4</c:f>
              <c:strCache>
                <c:ptCount val="1"/>
                <c:pt idx="0">
                  <c:v>domestic (EU-15 ownership)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struktury_kategorie_prezentacja!$C$21:$C$25</c:f>
              <c:strCache>
                <c:ptCount val="5"/>
                <c:pt idx="0">
                  <c:v>SK</c:v>
                </c:pt>
                <c:pt idx="1">
                  <c:v>PL</c:v>
                </c:pt>
                <c:pt idx="2">
                  <c:v>HU</c:v>
                </c:pt>
                <c:pt idx="3">
                  <c:v>CZ</c:v>
                </c:pt>
                <c:pt idx="4">
                  <c:v>V4</c:v>
                </c:pt>
              </c:strCache>
            </c:strRef>
          </c:cat>
          <c:val>
            <c:numRef>
              <c:f>struktury_kategorie_prezentacja!$E$21:$E$25</c:f>
              <c:numCache>
                <c:formatCode>0%</c:formatCode>
                <c:ptCount val="5"/>
                <c:pt idx="0">
                  <c:v>0.20347121734596663</c:v>
                </c:pt>
                <c:pt idx="1">
                  <c:v>0.31047473631341033</c:v>
                </c:pt>
                <c:pt idx="2">
                  <c:v>0.16635845610405486</c:v>
                </c:pt>
                <c:pt idx="3">
                  <c:v>0.31848505631760904</c:v>
                </c:pt>
                <c:pt idx="4">
                  <c:v>0.27624753439936572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83A-4D6B-8B5B-998239A3AFDB}"/>
            </c:ext>
          </c:extLst>
        </c:ser>
        <c:ser>
          <c:idx val="2"/>
          <c:order val="2"/>
          <c:tx>
            <c:strRef>
              <c:f>struktury_kategorie_prezentacja!$F$4</c:f>
              <c:strCache>
                <c:ptCount val="1"/>
                <c:pt idx="0">
                  <c:v>foreign (UE-15)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struktury_kategorie_prezentacja!$C$21:$C$25</c:f>
              <c:strCache>
                <c:ptCount val="5"/>
                <c:pt idx="0">
                  <c:v>SK</c:v>
                </c:pt>
                <c:pt idx="1">
                  <c:v>PL</c:v>
                </c:pt>
                <c:pt idx="2">
                  <c:v>HU</c:v>
                </c:pt>
                <c:pt idx="3">
                  <c:v>CZ</c:v>
                </c:pt>
                <c:pt idx="4">
                  <c:v>V4</c:v>
                </c:pt>
              </c:strCache>
            </c:strRef>
          </c:cat>
          <c:val>
            <c:numRef>
              <c:f>struktury_kategorie_prezentacja!$F$21:$F$25</c:f>
              <c:numCache>
                <c:formatCode>0%</c:formatCode>
                <c:ptCount val="5"/>
                <c:pt idx="0">
                  <c:v>1.1319607178681575E-2</c:v>
                </c:pt>
                <c:pt idx="1">
                  <c:v>0.13139999999999999</c:v>
                </c:pt>
                <c:pt idx="2">
                  <c:v>5.1154439856705862E-2</c:v>
                </c:pt>
                <c:pt idx="3">
                  <c:v>3.04E-2</c:v>
                </c:pt>
                <c:pt idx="4">
                  <c:v>8.6593973260912768E-2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83A-4D6B-8B5B-998239A3AFDB}"/>
            </c:ext>
          </c:extLst>
        </c:ser>
        <c:ser>
          <c:idx val="3"/>
          <c:order val="3"/>
          <c:tx>
            <c:strRef>
              <c:f>struktury_kategorie_prezentacja!$G$4</c:f>
              <c:strCache>
                <c:ptCount val="1"/>
                <c:pt idx="0">
                  <c:v>domestic (V4 ownership)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cat>
            <c:strRef>
              <c:f>struktury_kategorie_prezentacja!$C$21:$C$25</c:f>
              <c:strCache>
                <c:ptCount val="5"/>
                <c:pt idx="0">
                  <c:v>SK</c:v>
                </c:pt>
                <c:pt idx="1">
                  <c:v>PL</c:v>
                </c:pt>
                <c:pt idx="2">
                  <c:v>HU</c:v>
                </c:pt>
                <c:pt idx="3">
                  <c:v>CZ</c:v>
                </c:pt>
                <c:pt idx="4">
                  <c:v>V4</c:v>
                </c:pt>
              </c:strCache>
            </c:strRef>
          </c:cat>
          <c:val>
            <c:numRef>
              <c:f>struktury_kategorie_prezentacja!$G$21:$G$25</c:f>
              <c:numCache>
                <c:formatCode>0%</c:formatCode>
                <c:ptCount val="5"/>
                <c:pt idx="0">
                  <c:v>2.7551031517124569E-2</c:v>
                </c:pt>
                <c:pt idx="1">
                  <c:v>5.2837769964841788E-4</c:v>
                </c:pt>
                <c:pt idx="2">
                  <c:v>1.046366146452259E-2</c:v>
                </c:pt>
                <c:pt idx="3">
                  <c:v>3.7678153228504515E-3</c:v>
                </c:pt>
                <c:pt idx="4">
                  <c:v>5.2728577329761682E-3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83A-4D6B-8B5B-998239A3AFDB}"/>
            </c:ext>
          </c:extLst>
        </c:ser>
        <c:ser>
          <c:idx val="4"/>
          <c:order val="4"/>
          <c:tx>
            <c:strRef>
              <c:f>struktury_kategorie_prezentacja!$H$4</c:f>
              <c:strCache>
                <c:ptCount val="1"/>
                <c:pt idx="0">
                  <c:v>foreign (V4)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strRef>
              <c:f>struktury_kategorie_prezentacja!$C$21:$C$25</c:f>
              <c:strCache>
                <c:ptCount val="5"/>
                <c:pt idx="0">
                  <c:v>SK</c:v>
                </c:pt>
                <c:pt idx="1">
                  <c:v>PL</c:v>
                </c:pt>
                <c:pt idx="2">
                  <c:v>HU</c:v>
                </c:pt>
                <c:pt idx="3">
                  <c:v>CZ</c:v>
                </c:pt>
                <c:pt idx="4">
                  <c:v>V4</c:v>
                </c:pt>
              </c:strCache>
            </c:strRef>
          </c:cat>
          <c:val>
            <c:numRef>
              <c:f>struktury_kategorie_prezentacja!$H$21:$H$25</c:f>
              <c:numCache>
                <c:formatCode>0%</c:formatCode>
                <c:ptCount val="5"/>
                <c:pt idx="0">
                  <c:v>4.8467771757331579E-2</c:v>
                </c:pt>
                <c:pt idx="1">
                  <c:v>5.4999999999999997E-3</c:v>
                </c:pt>
                <c:pt idx="2">
                  <c:v>6.9204328657314082E-3</c:v>
                </c:pt>
                <c:pt idx="3">
                  <c:v>1.8200000000000001E-2</c:v>
                </c:pt>
                <c:pt idx="4">
                  <c:v>1.1815045850024537E-2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B83A-4D6B-8B5B-998239A3AFDB}"/>
            </c:ext>
          </c:extLst>
        </c:ser>
        <c:ser>
          <c:idx val="5"/>
          <c:order val="5"/>
          <c:tx>
            <c:strRef>
              <c:f>struktury_kategorie_prezentacja!$I$4</c:f>
              <c:strCache>
                <c:ptCount val="1"/>
                <c:pt idx="0">
                  <c:v>domestic (non EU-15 and not V4 ownership)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struktury_kategorie_prezentacja!$C$21:$C$25</c:f>
              <c:strCache>
                <c:ptCount val="5"/>
                <c:pt idx="0">
                  <c:v>SK</c:v>
                </c:pt>
                <c:pt idx="1">
                  <c:v>PL</c:v>
                </c:pt>
                <c:pt idx="2">
                  <c:v>HU</c:v>
                </c:pt>
                <c:pt idx="3">
                  <c:v>CZ</c:v>
                </c:pt>
                <c:pt idx="4">
                  <c:v>V4</c:v>
                </c:pt>
              </c:strCache>
            </c:strRef>
          </c:cat>
          <c:val>
            <c:numRef>
              <c:f>struktury_kategorie_prezentacja!$I$21:$I$25</c:f>
              <c:numCache>
                <c:formatCode>0%</c:formatCode>
                <c:ptCount val="5"/>
                <c:pt idx="0">
                  <c:v>1.1233169993660221E-2</c:v>
                </c:pt>
                <c:pt idx="1">
                  <c:v>1.6591059768960321E-2</c:v>
                </c:pt>
                <c:pt idx="2">
                  <c:v>5.9471410942263676E-3</c:v>
                </c:pt>
                <c:pt idx="3">
                  <c:v>5.3377383740381406E-3</c:v>
                </c:pt>
                <c:pt idx="4">
                  <c:v>1.192109322370483E-2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83A-4D6B-8B5B-998239A3AFDB}"/>
            </c:ext>
          </c:extLst>
        </c:ser>
        <c:ser>
          <c:idx val="6"/>
          <c:order val="6"/>
          <c:tx>
            <c:strRef>
              <c:f>struktury_kategorie_prezentacja!$J$4</c:f>
              <c:strCache>
                <c:ptCount val="1"/>
                <c:pt idx="0">
                  <c:v>foreign (non EU-15 and non V4)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cat>
            <c:strRef>
              <c:f>struktury_kategorie_prezentacja!$C$21:$C$25</c:f>
              <c:strCache>
                <c:ptCount val="5"/>
                <c:pt idx="0">
                  <c:v>SK</c:v>
                </c:pt>
                <c:pt idx="1">
                  <c:v>PL</c:v>
                </c:pt>
                <c:pt idx="2">
                  <c:v>HU</c:v>
                </c:pt>
                <c:pt idx="3">
                  <c:v>CZ</c:v>
                </c:pt>
                <c:pt idx="4">
                  <c:v>V4</c:v>
                </c:pt>
              </c:strCache>
            </c:strRef>
          </c:cat>
          <c:val>
            <c:numRef>
              <c:f>struktury_kategorie_prezentacja!$J$21:$J$25</c:f>
              <c:numCache>
                <c:formatCode>0%</c:formatCode>
                <c:ptCount val="5"/>
                <c:pt idx="0">
                  <c:v>8.4643542846662076E-3</c:v>
                </c:pt>
                <c:pt idx="1">
                  <c:v>2.1499999999999998E-2</c:v>
                </c:pt>
                <c:pt idx="2">
                  <c:v>3.0323911264202277E-2</c:v>
                </c:pt>
                <c:pt idx="3">
                  <c:v>1.2800000000000001E-2</c:v>
                </c:pt>
                <c:pt idx="4">
                  <c:v>2.0332019855796465E-2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B83A-4D6B-8B5B-998239A3AF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"/>
        <c:overlap val="100"/>
        <c:axId val="39429632"/>
        <c:axId val="39431168"/>
      </c:barChart>
      <c:catAx>
        <c:axId val="3942963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39431168"/>
        <c:crosses val="autoZero"/>
        <c:auto val="1"/>
        <c:lblAlgn val="ctr"/>
        <c:lblOffset val="100"/>
        <c:noMultiLvlLbl val="0"/>
      </c:catAx>
      <c:valAx>
        <c:axId val="39431168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crossAx val="3942963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58945008132903165"/>
          <c:y val="0.18822185970636215"/>
          <c:w val="0.40908832179110144"/>
          <c:h val="0.60977482627069657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cs-CZ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0162037037037029E-2"/>
          <c:y val="4.192129629629629E-2"/>
          <c:w val="0.92791666666666672"/>
          <c:h val="0.92791666666666672"/>
        </c:manualLayout>
      </c:layout>
      <c:pieChart>
        <c:varyColors val="1"/>
        <c:ser>
          <c:idx val="0"/>
          <c:order val="0"/>
          <c:tx>
            <c:strRef>
              <c:f>KB_nowe_spojrzenie!$B$15</c:f>
              <c:strCache>
                <c:ptCount val="1"/>
                <c:pt idx="0">
                  <c:v>wynagrodzenia</c:v>
                </c:pt>
              </c:strCache>
            </c:strRef>
          </c:tx>
          <c:dPt>
            <c:idx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D7-4131-8D3F-76B7DB4A865D}"/>
              </c:ext>
            </c:extLst>
          </c:dPt>
          <c:dPt>
            <c:idx val="1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D7-4131-8D3F-76B7DB4A865D}"/>
              </c:ext>
            </c:extLst>
          </c:dPt>
          <c:dLbls>
            <c:dLbl>
              <c:idx val="0"/>
              <c:layout>
                <c:manualLayout>
                  <c:x val="-0.22269085648148149"/>
                  <c:y val="0.1217905092592592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D7-4131-8D3F-76B7DB4A865D}"/>
                </c:ext>
              </c:extLst>
            </c:dLbl>
            <c:dLbl>
              <c:idx val="1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DD7-4131-8D3F-76B7DB4A865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KB_nowe_spojrzenie!$C$14:$D$14</c:f>
              <c:strCache>
                <c:ptCount val="2"/>
                <c:pt idx="0">
                  <c:v>wynagrodzenia UE-15</c:v>
                </c:pt>
                <c:pt idx="1">
                  <c:v>stuff</c:v>
                </c:pt>
              </c:strCache>
            </c:strRef>
          </c:cat>
          <c:val>
            <c:numRef>
              <c:f>KB_nowe_spojrzenie!$C$15:$D$15</c:f>
              <c:numCache>
                <c:formatCode>0%</c:formatCode>
                <c:ptCount val="2"/>
                <c:pt idx="0">
                  <c:v>0.36284150766027456</c:v>
                </c:pt>
                <c:pt idx="1">
                  <c:v>0.63715849233972544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DD7-4131-8D3F-76B7DB4A86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KB_nowe_spojrzenie!$C$92</c:f>
              <c:strCache>
                <c:ptCount val="1"/>
                <c:pt idx="0">
                  <c:v>szare</c:v>
                </c:pt>
              </c:strCache>
            </c:strRef>
          </c:tx>
          <c:spPr>
            <a:solidFill>
              <a:schemeClr val="bg2"/>
            </a:solidFill>
            <a:ln>
              <a:noFill/>
            </a:ln>
            <a:effectLst/>
          </c:spPr>
          <c:invertIfNegative val="0"/>
          <c:cat>
            <c:strRef>
              <c:f>KB_nowe_spojrzenie!$B$93:$B$96</c:f>
              <c:strCache>
                <c:ptCount val="4"/>
                <c:pt idx="0">
                  <c:v>CZ</c:v>
                </c:pt>
                <c:pt idx="1">
                  <c:v>HU</c:v>
                </c:pt>
                <c:pt idx="2">
                  <c:v>PL</c:v>
                </c:pt>
                <c:pt idx="3">
                  <c:v>SK</c:v>
                </c:pt>
              </c:strCache>
            </c:strRef>
          </c:cat>
          <c:val>
            <c:numRef>
              <c:f>KB_nowe_spojrzenie!$C$93:$C$96</c:f>
              <c:numCache>
                <c:formatCode>0%</c:formatCode>
                <c:ptCount val="4"/>
                <c:pt idx="0">
                  <c:v>0.61090938998550237</c:v>
                </c:pt>
                <c:pt idx="1">
                  <c:v>0.72882201415848369</c:v>
                </c:pt>
                <c:pt idx="2">
                  <c:v>0.51400582621798097</c:v>
                </c:pt>
                <c:pt idx="3">
                  <c:v>0.68949284792256926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5EA-4C6F-A235-0BF170E38D5A}"/>
            </c:ext>
          </c:extLst>
        </c:ser>
        <c:ser>
          <c:idx val="1"/>
          <c:order val="1"/>
          <c:tx>
            <c:strRef>
              <c:f>KB_nowe_spojrzenie!$D$92</c:f>
              <c:strCache>
                <c:ptCount val="1"/>
                <c:pt idx="0">
                  <c:v>niebieskie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KB_nowe_spojrzenie!$B$93:$B$96</c:f>
              <c:strCache>
                <c:ptCount val="4"/>
                <c:pt idx="0">
                  <c:v>CZ</c:v>
                </c:pt>
                <c:pt idx="1">
                  <c:v>HU</c:v>
                </c:pt>
                <c:pt idx="2">
                  <c:v>PL</c:v>
                </c:pt>
                <c:pt idx="3">
                  <c:v>SK</c:v>
                </c:pt>
              </c:strCache>
            </c:strRef>
          </c:cat>
          <c:val>
            <c:numRef>
              <c:f>KB_nowe_spojrzenie!$D$93:$D$96</c:f>
              <c:numCache>
                <c:formatCode>0%</c:formatCode>
                <c:ptCount val="4"/>
                <c:pt idx="0">
                  <c:v>0.27625759059954258</c:v>
                </c:pt>
                <c:pt idx="1">
                  <c:v>0.17730878602477712</c:v>
                </c:pt>
                <c:pt idx="2">
                  <c:v>0.33832784972795238</c:v>
                </c:pt>
                <c:pt idx="3">
                  <c:v>0.23875582447571519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EA-4C6F-A235-0BF170E38D5A}"/>
            </c:ext>
          </c:extLst>
        </c:ser>
        <c:ser>
          <c:idx val="2"/>
          <c:order val="2"/>
          <c:tx>
            <c:strRef>
              <c:f>KB_nowe_spojrzenie!$E$92</c:f>
              <c:strCache>
                <c:ptCount val="1"/>
                <c:pt idx="0">
                  <c:v>zielone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KB_nowe_spojrzenie!$B$93:$B$96</c:f>
              <c:strCache>
                <c:ptCount val="4"/>
                <c:pt idx="0">
                  <c:v>CZ</c:v>
                </c:pt>
                <c:pt idx="1">
                  <c:v>HU</c:v>
                </c:pt>
                <c:pt idx="2">
                  <c:v>PL</c:v>
                </c:pt>
                <c:pt idx="3">
                  <c:v>SK</c:v>
                </c:pt>
              </c:strCache>
            </c:strRef>
          </c:cat>
          <c:val>
            <c:numRef>
              <c:f>KB_nowe_spojrzenie!$E$93:$E$96</c:f>
              <c:numCache>
                <c:formatCode>0%</c:formatCode>
                <c:ptCount val="4"/>
                <c:pt idx="0">
                  <c:v>0.11283301941495502</c:v>
                </c:pt>
                <c:pt idx="1">
                  <c:v>9.3869199816739204E-2</c:v>
                </c:pt>
                <c:pt idx="2">
                  <c:v>0.14766632405406668</c:v>
                </c:pt>
                <c:pt idx="3">
                  <c:v>7.1751327601715556E-2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5EA-4C6F-A235-0BF170E38D5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40790656"/>
        <c:axId val="40792448"/>
      </c:barChart>
      <c:catAx>
        <c:axId val="407906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0792448"/>
        <c:crosses val="autoZero"/>
        <c:auto val="1"/>
        <c:lblAlgn val="ctr"/>
        <c:lblOffset val="100"/>
        <c:noMultiLvlLbl val="0"/>
      </c:catAx>
      <c:valAx>
        <c:axId val="40792448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40790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cs-CZ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0162037037037029E-2"/>
          <c:y val="4.192129629629629E-2"/>
          <c:w val="0.92791666666666672"/>
          <c:h val="0.92791666666666672"/>
        </c:manualLayout>
      </c:layout>
      <c:pieChart>
        <c:varyColors val="1"/>
        <c:ser>
          <c:idx val="0"/>
          <c:order val="0"/>
          <c:tx>
            <c:strRef>
              <c:f>KB_nowe_spojrzenie!$B$47</c:f>
              <c:strCache>
                <c:ptCount val="1"/>
                <c:pt idx="0">
                  <c:v>wynagrodzenia</c:v>
                </c:pt>
              </c:strCache>
            </c:strRef>
          </c:tx>
          <c:dPt>
            <c:idx val="0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947-43D0-A9DD-BE0AE9CF1E19}"/>
              </c:ext>
            </c:extLst>
          </c:dPt>
          <c:dPt>
            <c:idx val="1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947-43D0-A9DD-BE0AE9CF1E19}"/>
              </c:ext>
            </c:extLst>
          </c:dPt>
          <c:dPt>
            <c:idx val="2"/>
            <c:bubble3D val="0"/>
            <c:spPr>
              <a:solidFill>
                <a:schemeClr val="bg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947-43D0-A9DD-BE0AE9CF1E19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2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30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947-43D0-A9DD-BE0AE9CF1E1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KB_nowe_spojrzenie!$C$14:$E$14</c:f>
              <c:strCache>
                <c:ptCount val="2"/>
                <c:pt idx="0">
                  <c:v>wynagrodzenia UE-15</c:v>
                </c:pt>
                <c:pt idx="1">
                  <c:v>stuff</c:v>
                </c:pt>
              </c:strCache>
            </c:strRef>
          </c:cat>
          <c:val>
            <c:numRef>
              <c:f>KB_nowe_spojrzenie!$C$47:$E$47</c:f>
              <c:numCache>
                <c:formatCode>0%</c:formatCode>
                <c:ptCount val="3"/>
                <c:pt idx="0">
                  <c:v>0.23828657786611407</c:v>
                </c:pt>
                <c:pt idx="1">
                  <c:v>0.12455492979416054</c:v>
                </c:pt>
                <c:pt idx="2">
                  <c:v>0.63715849233972544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D947-43D0-A9DD-BE0AE9CF1E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898747-163E-448F-B9C3-71AF6BAC6AA8}" type="doc">
      <dgm:prSet loTypeId="urn:microsoft.com/office/officeart/2005/8/layout/list1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pl-PL"/>
        </a:p>
      </dgm:t>
    </dgm:pt>
    <dgm:pt modelId="{34AE8F99-0B90-4289-B504-3AA67F8BB7A5}">
      <dgm:prSet phldrT="[Tekst]"/>
      <dgm:spPr/>
      <dgm:t>
        <a:bodyPr/>
        <a:lstStyle/>
        <a:p>
          <a:r>
            <a:rPr lang="pl-PL" dirty="0" err="1"/>
            <a:t>commissioner</a:t>
          </a:r>
          <a:endParaRPr lang="pl-PL" dirty="0"/>
        </a:p>
      </dgm:t>
    </dgm:pt>
    <dgm:pt modelId="{470FED23-770F-450F-B0D0-8493A99C5C29}" type="parTrans" cxnId="{02D6F495-0B12-4C0F-BA4A-2AF31CA6E222}">
      <dgm:prSet/>
      <dgm:spPr/>
      <dgm:t>
        <a:bodyPr/>
        <a:lstStyle/>
        <a:p>
          <a:endParaRPr lang="pl-PL"/>
        </a:p>
      </dgm:t>
    </dgm:pt>
    <dgm:pt modelId="{14BA3FBF-6D34-4640-9141-C754C8FDADE0}" type="sibTrans" cxnId="{02D6F495-0B12-4C0F-BA4A-2AF31CA6E222}">
      <dgm:prSet/>
      <dgm:spPr/>
      <dgm:t>
        <a:bodyPr/>
        <a:lstStyle/>
        <a:p>
          <a:endParaRPr lang="pl-PL"/>
        </a:p>
      </dgm:t>
    </dgm:pt>
    <dgm:pt modelId="{E00328E3-B68E-4931-90E6-24AAEF1DCE92}">
      <dgm:prSet phldrT="[Tekst]"/>
      <dgm:spPr/>
      <dgm:t>
        <a:bodyPr/>
        <a:lstStyle/>
        <a:p>
          <a:r>
            <a:rPr lang="pl-PL" dirty="0" err="1"/>
            <a:t>key</a:t>
          </a:r>
          <a:r>
            <a:rPr lang="pl-PL" dirty="0"/>
            <a:t> </a:t>
          </a:r>
          <a:r>
            <a:rPr lang="pl-PL" dirty="0" err="1"/>
            <a:t>partners</a:t>
          </a:r>
          <a:endParaRPr lang="pl-PL" dirty="0"/>
        </a:p>
      </dgm:t>
    </dgm:pt>
    <dgm:pt modelId="{D7477C49-436B-49D6-8CF7-8165C355E387}" type="parTrans" cxnId="{A1B5AE82-BED4-48BE-8ADA-AF503675CE87}">
      <dgm:prSet/>
      <dgm:spPr/>
      <dgm:t>
        <a:bodyPr/>
        <a:lstStyle/>
        <a:p>
          <a:endParaRPr lang="pl-PL"/>
        </a:p>
      </dgm:t>
    </dgm:pt>
    <dgm:pt modelId="{DCF2AAC9-1600-4BEE-9D7A-273A64E52EBC}" type="sibTrans" cxnId="{A1B5AE82-BED4-48BE-8ADA-AF503675CE87}">
      <dgm:prSet/>
      <dgm:spPr/>
      <dgm:t>
        <a:bodyPr/>
        <a:lstStyle/>
        <a:p>
          <a:endParaRPr lang="pl-PL"/>
        </a:p>
      </dgm:t>
    </dgm:pt>
    <dgm:pt modelId="{4AEFA4C4-6B28-4E43-8C0F-ED5BF356E585}">
      <dgm:prSet phldrT="[Tekst]"/>
      <dgm:spPr/>
      <dgm:t>
        <a:bodyPr/>
        <a:lstStyle/>
        <a:p>
          <a:r>
            <a:rPr lang="pl-PL" dirty="0" err="1"/>
            <a:t>contractors</a:t>
          </a:r>
          <a:endParaRPr lang="pl-PL" dirty="0"/>
        </a:p>
      </dgm:t>
    </dgm:pt>
    <dgm:pt modelId="{56FCE66C-9199-4052-8BA3-970BD4107F85}" type="parTrans" cxnId="{EE7AD138-1D08-4C18-A2FC-AEF4F06C039D}">
      <dgm:prSet/>
      <dgm:spPr/>
      <dgm:t>
        <a:bodyPr/>
        <a:lstStyle/>
        <a:p>
          <a:endParaRPr lang="pl-PL"/>
        </a:p>
      </dgm:t>
    </dgm:pt>
    <dgm:pt modelId="{82061035-45E2-4E95-9394-26E4AA1A3DDA}" type="sibTrans" cxnId="{EE7AD138-1D08-4C18-A2FC-AEF4F06C039D}">
      <dgm:prSet/>
      <dgm:spPr/>
      <dgm:t>
        <a:bodyPr/>
        <a:lstStyle/>
        <a:p>
          <a:endParaRPr lang="pl-PL"/>
        </a:p>
      </dgm:t>
    </dgm:pt>
    <dgm:pt modelId="{2D5A45D4-402F-4A9C-A7B4-0AF3A54D6ACD}">
      <dgm:prSet phldrT="[Tekst]"/>
      <dgm:spPr/>
      <dgm:t>
        <a:bodyPr/>
        <a:lstStyle/>
        <a:p>
          <a:endParaRPr lang="pl-PL" dirty="0"/>
        </a:p>
      </dgm:t>
    </dgm:pt>
    <dgm:pt modelId="{2D97966A-088D-41C9-B5EB-0B1D0E1F45BB}" type="parTrans" cxnId="{BB7E773C-4629-437E-BD9B-F9CB621ECE66}">
      <dgm:prSet/>
      <dgm:spPr/>
      <dgm:t>
        <a:bodyPr/>
        <a:lstStyle/>
        <a:p>
          <a:endParaRPr lang="pl-PL"/>
        </a:p>
      </dgm:t>
    </dgm:pt>
    <dgm:pt modelId="{CA3FFB26-825F-4C3E-8B5A-E45DE9C031AD}" type="sibTrans" cxnId="{BB7E773C-4629-437E-BD9B-F9CB621ECE66}">
      <dgm:prSet/>
      <dgm:spPr/>
      <dgm:t>
        <a:bodyPr/>
        <a:lstStyle/>
        <a:p>
          <a:endParaRPr lang="pl-PL"/>
        </a:p>
      </dgm:t>
    </dgm:pt>
    <dgm:pt modelId="{E536BDDB-3694-4A0F-ACA0-E7391D1FF7CE}">
      <dgm:prSet phldrT="[Tekst]"/>
      <dgm:spPr/>
      <dgm:t>
        <a:bodyPr/>
        <a:lstStyle/>
        <a:p>
          <a:endParaRPr lang="pl-PL" dirty="0"/>
        </a:p>
      </dgm:t>
    </dgm:pt>
    <dgm:pt modelId="{46DAA4CC-8F72-4754-B61C-277BA4516567}" type="parTrans" cxnId="{D928EA69-A9B8-4EB2-A383-2E29FB1F21E0}">
      <dgm:prSet/>
      <dgm:spPr/>
      <dgm:t>
        <a:bodyPr/>
        <a:lstStyle/>
        <a:p>
          <a:endParaRPr lang="pl-PL"/>
        </a:p>
      </dgm:t>
    </dgm:pt>
    <dgm:pt modelId="{F01682E0-5156-4AED-977C-56370302BD95}" type="sibTrans" cxnId="{D928EA69-A9B8-4EB2-A383-2E29FB1F21E0}">
      <dgm:prSet/>
      <dgm:spPr/>
      <dgm:t>
        <a:bodyPr/>
        <a:lstStyle/>
        <a:p>
          <a:endParaRPr lang="pl-PL"/>
        </a:p>
      </dgm:t>
    </dgm:pt>
    <dgm:pt modelId="{E2EE1512-9639-4AAD-B325-89CE2B92F11B}">
      <dgm:prSet phldrT="[Tekst]"/>
      <dgm:spPr/>
      <dgm:t>
        <a:bodyPr/>
        <a:lstStyle/>
        <a:p>
          <a:endParaRPr lang="pl-PL" dirty="0"/>
        </a:p>
      </dgm:t>
    </dgm:pt>
    <dgm:pt modelId="{B82DF997-B9BE-4379-93F1-688B929F3EAD}" type="parTrans" cxnId="{A447EC3C-241D-4726-ACAA-A08BE3B496B7}">
      <dgm:prSet/>
      <dgm:spPr/>
      <dgm:t>
        <a:bodyPr/>
        <a:lstStyle/>
        <a:p>
          <a:endParaRPr lang="pl-PL"/>
        </a:p>
      </dgm:t>
    </dgm:pt>
    <dgm:pt modelId="{D242775C-F356-41E7-A625-4D93409B5DF7}" type="sibTrans" cxnId="{A447EC3C-241D-4726-ACAA-A08BE3B496B7}">
      <dgm:prSet/>
      <dgm:spPr/>
      <dgm:t>
        <a:bodyPr/>
        <a:lstStyle/>
        <a:p>
          <a:endParaRPr lang="pl-PL"/>
        </a:p>
      </dgm:t>
    </dgm:pt>
    <dgm:pt modelId="{2CD4117B-0820-48C4-BF93-11D1BA389902}">
      <dgm:prSet phldrT="[Tekst]"/>
      <dgm:spPr/>
      <dgm:t>
        <a:bodyPr/>
        <a:lstStyle/>
        <a:p>
          <a:endParaRPr lang="pl-PL" dirty="0"/>
        </a:p>
      </dgm:t>
    </dgm:pt>
    <dgm:pt modelId="{1AD09762-FAB4-4EAA-8303-574BAF7E626C}" type="parTrans" cxnId="{49863082-C145-4670-89A3-8B7E99D81F16}">
      <dgm:prSet/>
      <dgm:spPr/>
      <dgm:t>
        <a:bodyPr/>
        <a:lstStyle/>
        <a:p>
          <a:endParaRPr lang="pl-PL"/>
        </a:p>
      </dgm:t>
    </dgm:pt>
    <dgm:pt modelId="{081F803B-A3AE-4631-8F67-1EB94BB8E7B4}" type="sibTrans" cxnId="{49863082-C145-4670-89A3-8B7E99D81F16}">
      <dgm:prSet/>
      <dgm:spPr/>
      <dgm:t>
        <a:bodyPr/>
        <a:lstStyle/>
        <a:p>
          <a:endParaRPr lang="pl-PL"/>
        </a:p>
      </dgm:t>
    </dgm:pt>
    <dgm:pt modelId="{4289C427-2E61-4C8B-9438-399024C0F629}">
      <dgm:prSet phldrT="[Tekst]"/>
      <dgm:spPr/>
      <dgm:t>
        <a:bodyPr/>
        <a:lstStyle/>
        <a:p>
          <a:endParaRPr lang="pl-PL" dirty="0"/>
        </a:p>
      </dgm:t>
    </dgm:pt>
    <dgm:pt modelId="{C01A1DEC-4C57-4C82-A17D-2FEB32BD901F}" type="parTrans" cxnId="{3C386830-91D0-4B22-8EA1-62A5A22E74B2}">
      <dgm:prSet/>
      <dgm:spPr/>
      <dgm:t>
        <a:bodyPr/>
        <a:lstStyle/>
        <a:p>
          <a:endParaRPr lang="pl-PL"/>
        </a:p>
      </dgm:t>
    </dgm:pt>
    <dgm:pt modelId="{F215DE89-195B-4981-93E0-647BE023BA91}" type="sibTrans" cxnId="{3C386830-91D0-4B22-8EA1-62A5A22E74B2}">
      <dgm:prSet/>
      <dgm:spPr/>
      <dgm:t>
        <a:bodyPr/>
        <a:lstStyle/>
        <a:p>
          <a:endParaRPr lang="pl-PL"/>
        </a:p>
      </dgm:t>
    </dgm:pt>
    <dgm:pt modelId="{D8EF8F14-A06E-48C7-B7C6-47F6A39682A3}">
      <dgm:prSet phldrT="[Tekst]"/>
      <dgm:spPr/>
      <dgm:t>
        <a:bodyPr/>
        <a:lstStyle/>
        <a:p>
          <a:endParaRPr lang="pl-PL" dirty="0"/>
        </a:p>
      </dgm:t>
    </dgm:pt>
    <dgm:pt modelId="{ADD86045-9CA8-4153-B26E-55B74368A026}" type="parTrans" cxnId="{A2277492-83C0-43CC-AED4-4BC930B6BB41}">
      <dgm:prSet/>
      <dgm:spPr/>
      <dgm:t>
        <a:bodyPr/>
        <a:lstStyle/>
        <a:p>
          <a:endParaRPr lang="pl-PL"/>
        </a:p>
      </dgm:t>
    </dgm:pt>
    <dgm:pt modelId="{2E856BCF-7499-459B-BF36-E16D7E96AE03}" type="sibTrans" cxnId="{A2277492-83C0-43CC-AED4-4BC930B6BB41}">
      <dgm:prSet/>
      <dgm:spPr/>
      <dgm:t>
        <a:bodyPr/>
        <a:lstStyle/>
        <a:p>
          <a:endParaRPr lang="pl-PL"/>
        </a:p>
      </dgm:t>
    </dgm:pt>
    <dgm:pt modelId="{F409ABF7-EC07-471F-AC8C-B0A3D8435E2D}">
      <dgm:prSet phldrT="[Tekst]"/>
      <dgm:spPr/>
      <dgm:t>
        <a:bodyPr/>
        <a:lstStyle/>
        <a:p>
          <a:endParaRPr lang="pl-PL" dirty="0"/>
        </a:p>
      </dgm:t>
    </dgm:pt>
    <dgm:pt modelId="{27239EF8-8CF4-434E-999B-B1FE214E8C81}" type="parTrans" cxnId="{9493A08B-B13D-452B-B74B-FA9840C309B4}">
      <dgm:prSet/>
      <dgm:spPr/>
      <dgm:t>
        <a:bodyPr/>
        <a:lstStyle/>
        <a:p>
          <a:endParaRPr lang="pl-PL"/>
        </a:p>
      </dgm:t>
    </dgm:pt>
    <dgm:pt modelId="{3178011B-AE72-473D-8510-F0CA674D5789}" type="sibTrans" cxnId="{9493A08B-B13D-452B-B74B-FA9840C309B4}">
      <dgm:prSet/>
      <dgm:spPr/>
      <dgm:t>
        <a:bodyPr/>
        <a:lstStyle/>
        <a:p>
          <a:endParaRPr lang="pl-PL"/>
        </a:p>
      </dgm:t>
    </dgm:pt>
    <dgm:pt modelId="{39F3308E-5462-4960-9A98-76E5BCCA0315}" type="pres">
      <dgm:prSet presAssocID="{DD898747-163E-448F-B9C3-71AF6BAC6AA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4ED1A51-B301-4362-98DD-0BA46BD4B66B}" type="pres">
      <dgm:prSet presAssocID="{34AE8F99-0B90-4289-B504-3AA67F8BB7A5}" presName="parentLin" presStyleCnt="0"/>
      <dgm:spPr/>
    </dgm:pt>
    <dgm:pt modelId="{B08AB8B5-1CCD-4397-AE24-7A5BF6D1D435}" type="pres">
      <dgm:prSet presAssocID="{34AE8F99-0B90-4289-B504-3AA67F8BB7A5}" presName="parentLeftMargin" presStyleLbl="node1" presStyleIdx="0" presStyleCnt="3"/>
      <dgm:spPr/>
      <dgm:t>
        <a:bodyPr/>
        <a:lstStyle/>
        <a:p>
          <a:endParaRPr lang="cs-CZ"/>
        </a:p>
      </dgm:t>
    </dgm:pt>
    <dgm:pt modelId="{535C6426-DAD1-4446-826A-2E0B55834435}" type="pres">
      <dgm:prSet presAssocID="{34AE8F99-0B90-4289-B504-3AA67F8BB7A5}" presName="parentText" presStyleLbl="node1" presStyleIdx="0" presStyleCnt="3" custLinFactNeighborX="-2621" custLinFactNeighborY="-14561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D3BBCAB-2E0B-4228-9B53-C0B9EBB43833}" type="pres">
      <dgm:prSet presAssocID="{34AE8F99-0B90-4289-B504-3AA67F8BB7A5}" presName="negativeSpace" presStyleCnt="0"/>
      <dgm:spPr/>
    </dgm:pt>
    <dgm:pt modelId="{5D9EF6EA-F0F3-41EE-B770-6C7C0C2AEBC6}" type="pres">
      <dgm:prSet presAssocID="{34AE8F99-0B90-4289-B504-3AA67F8BB7A5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30BD00F-5D6B-4804-ACB1-E62250792763}" type="pres">
      <dgm:prSet presAssocID="{14BA3FBF-6D34-4640-9141-C754C8FDADE0}" presName="spaceBetweenRectangles" presStyleCnt="0"/>
      <dgm:spPr/>
    </dgm:pt>
    <dgm:pt modelId="{8787ABF7-4A17-4E06-B471-06FB60885BDE}" type="pres">
      <dgm:prSet presAssocID="{E00328E3-B68E-4931-90E6-24AAEF1DCE92}" presName="parentLin" presStyleCnt="0"/>
      <dgm:spPr/>
    </dgm:pt>
    <dgm:pt modelId="{32DC4388-7558-4279-96FF-96ABE1A0B4EC}" type="pres">
      <dgm:prSet presAssocID="{E00328E3-B68E-4931-90E6-24AAEF1DCE92}" presName="parentLeftMargin" presStyleLbl="node1" presStyleIdx="0" presStyleCnt="3"/>
      <dgm:spPr/>
      <dgm:t>
        <a:bodyPr/>
        <a:lstStyle/>
        <a:p>
          <a:endParaRPr lang="cs-CZ"/>
        </a:p>
      </dgm:t>
    </dgm:pt>
    <dgm:pt modelId="{1F4C8C38-3FF4-4E88-9CB9-F2B31F9024F2}" type="pres">
      <dgm:prSet presAssocID="{E00328E3-B68E-4931-90E6-24AAEF1DCE92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EBFA97F-0267-4F1B-BF13-05B9A11948A2}" type="pres">
      <dgm:prSet presAssocID="{E00328E3-B68E-4931-90E6-24AAEF1DCE92}" presName="negativeSpace" presStyleCnt="0"/>
      <dgm:spPr/>
    </dgm:pt>
    <dgm:pt modelId="{B8C1B57A-F4FB-4AA5-81B7-2CECC4000DC5}" type="pres">
      <dgm:prSet presAssocID="{E00328E3-B68E-4931-90E6-24AAEF1DCE92}" presName="childText" presStyleLbl="conFgAcc1" presStyleIdx="1" presStyleCnt="3" custScaleY="118904" custLinFactNeighborX="1303" custLinFactNeighborY="65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CC474D9-0A54-4163-93B3-80836B4A2CC8}" type="pres">
      <dgm:prSet presAssocID="{DCF2AAC9-1600-4BEE-9D7A-273A64E52EBC}" presName="spaceBetweenRectangles" presStyleCnt="0"/>
      <dgm:spPr/>
    </dgm:pt>
    <dgm:pt modelId="{9B87EDFB-3E28-40E5-B7E7-346BD0422A10}" type="pres">
      <dgm:prSet presAssocID="{4AEFA4C4-6B28-4E43-8C0F-ED5BF356E585}" presName="parentLin" presStyleCnt="0"/>
      <dgm:spPr/>
    </dgm:pt>
    <dgm:pt modelId="{254D8F00-4B4D-4EE2-B084-3E65125B8CA7}" type="pres">
      <dgm:prSet presAssocID="{4AEFA4C4-6B28-4E43-8C0F-ED5BF356E585}" presName="parentLeftMargin" presStyleLbl="node1" presStyleIdx="1" presStyleCnt="3"/>
      <dgm:spPr/>
      <dgm:t>
        <a:bodyPr/>
        <a:lstStyle/>
        <a:p>
          <a:endParaRPr lang="cs-CZ"/>
        </a:p>
      </dgm:t>
    </dgm:pt>
    <dgm:pt modelId="{A82B3CCD-04D2-4F5C-94B2-06A20639803A}" type="pres">
      <dgm:prSet presAssocID="{4AEFA4C4-6B28-4E43-8C0F-ED5BF356E58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1409A8F8-BF9C-4EEE-B190-DBA0ED62CF74}" type="pres">
      <dgm:prSet presAssocID="{4AEFA4C4-6B28-4E43-8C0F-ED5BF356E585}" presName="negativeSpace" presStyleCnt="0"/>
      <dgm:spPr/>
    </dgm:pt>
    <dgm:pt modelId="{0CD4EBCB-8710-43B5-BBCA-E49EADEECD34}" type="pres">
      <dgm:prSet presAssocID="{4AEFA4C4-6B28-4E43-8C0F-ED5BF356E585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9975BB0D-90C8-457B-A94E-751ED42B46EF}" type="presOf" srcId="{E00328E3-B68E-4931-90E6-24AAEF1DCE92}" destId="{32DC4388-7558-4279-96FF-96ABE1A0B4EC}" srcOrd="0" destOrd="0" presId="urn:microsoft.com/office/officeart/2005/8/layout/list1"/>
    <dgm:cxn modelId="{34031089-6820-4A57-B50F-0AB9E205C0E4}" type="presOf" srcId="{4AEFA4C4-6B28-4E43-8C0F-ED5BF356E585}" destId="{254D8F00-4B4D-4EE2-B084-3E65125B8CA7}" srcOrd="0" destOrd="0" presId="urn:microsoft.com/office/officeart/2005/8/layout/list1"/>
    <dgm:cxn modelId="{123E19D0-9109-444C-A418-85A52B2E91CA}" type="presOf" srcId="{34AE8F99-0B90-4289-B504-3AA67F8BB7A5}" destId="{B08AB8B5-1CCD-4397-AE24-7A5BF6D1D435}" srcOrd="0" destOrd="0" presId="urn:microsoft.com/office/officeart/2005/8/layout/list1"/>
    <dgm:cxn modelId="{0D064FF8-0318-4259-8843-C5F3C946FFD1}" type="presOf" srcId="{E536BDDB-3694-4A0F-ACA0-E7391D1FF7CE}" destId="{5D9EF6EA-F0F3-41EE-B770-6C7C0C2AEBC6}" srcOrd="0" destOrd="0" presId="urn:microsoft.com/office/officeart/2005/8/layout/list1"/>
    <dgm:cxn modelId="{3C386830-91D0-4B22-8EA1-62A5A22E74B2}" srcId="{E00328E3-B68E-4931-90E6-24AAEF1DCE92}" destId="{4289C427-2E61-4C8B-9438-399024C0F629}" srcOrd="1" destOrd="0" parTransId="{C01A1DEC-4C57-4C82-A17D-2FEB32BD901F}" sibTransId="{F215DE89-195B-4981-93E0-647BE023BA91}"/>
    <dgm:cxn modelId="{358B4414-5103-4DAC-8D11-A672CBAA3C80}" type="presOf" srcId="{DD898747-163E-448F-B9C3-71AF6BAC6AA8}" destId="{39F3308E-5462-4960-9A98-76E5BCCA0315}" srcOrd="0" destOrd="0" presId="urn:microsoft.com/office/officeart/2005/8/layout/list1"/>
    <dgm:cxn modelId="{F70EF971-4ED4-4262-BBF4-0CAD5049E5B9}" type="presOf" srcId="{2D5A45D4-402F-4A9C-A7B4-0AF3A54D6ACD}" destId="{5D9EF6EA-F0F3-41EE-B770-6C7C0C2AEBC6}" srcOrd="0" destOrd="1" presId="urn:microsoft.com/office/officeart/2005/8/layout/list1"/>
    <dgm:cxn modelId="{7E1BA72F-A3F3-451D-8E12-0FD5AD452B12}" type="presOf" srcId="{F409ABF7-EC07-471F-AC8C-B0A3D8435E2D}" destId="{0CD4EBCB-8710-43B5-BBCA-E49EADEECD34}" srcOrd="0" destOrd="0" presId="urn:microsoft.com/office/officeart/2005/8/layout/list1"/>
    <dgm:cxn modelId="{79FE2787-964C-4632-9ED9-DAE3A4B5FD1B}" type="presOf" srcId="{2CD4117B-0820-48C4-BF93-11D1BA389902}" destId="{B8C1B57A-F4FB-4AA5-81B7-2CECC4000DC5}" srcOrd="0" destOrd="0" presId="urn:microsoft.com/office/officeart/2005/8/layout/list1"/>
    <dgm:cxn modelId="{9AEE7593-6025-4FAB-8415-6CB51D1855F1}" type="presOf" srcId="{4AEFA4C4-6B28-4E43-8C0F-ED5BF356E585}" destId="{A82B3CCD-04D2-4F5C-94B2-06A20639803A}" srcOrd="1" destOrd="0" presId="urn:microsoft.com/office/officeart/2005/8/layout/list1"/>
    <dgm:cxn modelId="{A2277492-83C0-43CC-AED4-4BC930B6BB41}" srcId="{4AEFA4C4-6B28-4E43-8C0F-ED5BF356E585}" destId="{D8EF8F14-A06E-48C7-B7C6-47F6A39682A3}" srcOrd="1" destOrd="0" parTransId="{ADD86045-9CA8-4153-B26E-55B74368A026}" sibTransId="{2E856BCF-7499-459B-BF36-E16D7E96AE03}"/>
    <dgm:cxn modelId="{A447EC3C-241D-4726-ACAA-A08BE3B496B7}" srcId="{E00328E3-B68E-4931-90E6-24AAEF1DCE92}" destId="{E2EE1512-9639-4AAD-B325-89CE2B92F11B}" srcOrd="2" destOrd="0" parTransId="{B82DF997-B9BE-4379-93F1-688B929F3EAD}" sibTransId="{D242775C-F356-41E7-A625-4D93409B5DF7}"/>
    <dgm:cxn modelId="{FF57AF5A-F84B-4CFD-BC63-632F77915EC8}" type="presOf" srcId="{34AE8F99-0B90-4289-B504-3AA67F8BB7A5}" destId="{535C6426-DAD1-4446-826A-2E0B55834435}" srcOrd="1" destOrd="0" presId="urn:microsoft.com/office/officeart/2005/8/layout/list1"/>
    <dgm:cxn modelId="{FED87E72-6722-4F31-851E-8EBFEAD030AE}" type="presOf" srcId="{4289C427-2E61-4C8B-9438-399024C0F629}" destId="{B8C1B57A-F4FB-4AA5-81B7-2CECC4000DC5}" srcOrd="0" destOrd="1" presId="urn:microsoft.com/office/officeart/2005/8/layout/list1"/>
    <dgm:cxn modelId="{EE7AD138-1D08-4C18-A2FC-AEF4F06C039D}" srcId="{DD898747-163E-448F-B9C3-71AF6BAC6AA8}" destId="{4AEFA4C4-6B28-4E43-8C0F-ED5BF356E585}" srcOrd="2" destOrd="0" parTransId="{56FCE66C-9199-4052-8BA3-970BD4107F85}" sibTransId="{82061035-45E2-4E95-9394-26E4AA1A3DDA}"/>
    <dgm:cxn modelId="{02D6F495-0B12-4C0F-BA4A-2AF31CA6E222}" srcId="{DD898747-163E-448F-B9C3-71AF6BAC6AA8}" destId="{34AE8F99-0B90-4289-B504-3AA67F8BB7A5}" srcOrd="0" destOrd="0" parTransId="{470FED23-770F-450F-B0D0-8493A99C5C29}" sibTransId="{14BA3FBF-6D34-4640-9141-C754C8FDADE0}"/>
    <dgm:cxn modelId="{49863082-C145-4670-89A3-8B7E99D81F16}" srcId="{E00328E3-B68E-4931-90E6-24AAEF1DCE92}" destId="{2CD4117B-0820-48C4-BF93-11D1BA389902}" srcOrd="0" destOrd="0" parTransId="{1AD09762-FAB4-4EAA-8303-574BAF7E626C}" sibTransId="{081F803B-A3AE-4631-8F67-1EB94BB8E7B4}"/>
    <dgm:cxn modelId="{BB7E773C-4629-437E-BD9B-F9CB621ECE66}" srcId="{34AE8F99-0B90-4289-B504-3AA67F8BB7A5}" destId="{2D5A45D4-402F-4A9C-A7B4-0AF3A54D6ACD}" srcOrd="1" destOrd="0" parTransId="{2D97966A-088D-41C9-B5EB-0B1D0E1F45BB}" sibTransId="{CA3FFB26-825F-4C3E-8B5A-E45DE9C031AD}"/>
    <dgm:cxn modelId="{A1B5AE82-BED4-48BE-8ADA-AF503675CE87}" srcId="{DD898747-163E-448F-B9C3-71AF6BAC6AA8}" destId="{E00328E3-B68E-4931-90E6-24AAEF1DCE92}" srcOrd="1" destOrd="0" parTransId="{D7477C49-436B-49D6-8CF7-8165C355E387}" sibTransId="{DCF2AAC9-1600-4BEE-9D7A-273A64E52EBC}"/>
    <dgm:cxn modelId="{C41886E4-2C7E-4CF2-8842-9DDF614CA8A9}" type="presOf" srcId="{D8EF8F14-A06E-48C7-B7C6-47F6A39682A3}" destId="{0CD4EBCB-8710-43B5-BBCA-E49EADEECD34}" srcOrd="0" destOrd="1" presId="urn:microsoft.com/office/officeart/2005/8/layout/list1"/>
    <dgm:cxn modelId="{48CAC923-DE49-4F57-B9EC-D36889EF7B49}" type="presOf" srcId="{E00328E3-B68E-4931-90E6-24AAEF1DCE92}" destId="{1F4C8C38-3FF4-4E88-9CB9-F2B31F9024F2}" srcOrd="1" destOrd="0" presId="urn:microsoft.com/office/officeart/2005/8/layout/list1"/>
    <dgm:cxn modelId="{D928EA69-A9B8-4EB2-A383-2E29FB1F21E0}" srcId="{34AE8F99-0B90-4289-B504-3AA67F8BB7A5}" destId="{E536BDDB-3694-4A0F-ACA0-E7391D1FF7CE}" srcOrd="0" destOrd="0" parTransId="{46DAA4CC-8F72-4754-B61C-277BA4516567}" sibTransId="{F01682E0-5156-4AED-977C-56370302BD95}"/>
    <dgm:cxn modelId="{9493A08B-B13D-452B-B74B-FA9840C309B4}" srcId="{4AEFA4C4-6B28-4E43-8C0F-ED5BF356E585}" destId="{F409ABF7-EC07-471F-AC8C-B0A3D8435E2D}" srcOrd="0" destOrd="0" parTransId="{27239EF8-8CF4-434E-999B-B1FE214E8C81}" sibTransId="{3178011B-AE72-473D-8510-F0CA674D5789}"/>
    <dgm:cxn modelId="{6A33EA23-5E55-462C-9BCA-30A1293F6AA1}" type="presOf" srcId="{E2EE1512-9639-4AAD-B325-89CE2B92F11B}" destId="{B8C1B57A-F4FB-4AA5-81B7-2CECC4000DC5}" srcOrd="0" destOrd="2" presId="urn:microsoft.com/office/officeart/2005/8/layout/list1"/>
    <dgm:cxn modelId="{DF7B5A4A-B3F2-4678-9A92-960667DE1924}" type="presParOf" srcId="{39F3308E-5462-4960-9A98-76E5BCCA0315}" destId="{44ED1A51-B301-4362-98DD-0BA46BD4B66B}" srcOrd="0" destOrd="0" presId="urn:microsoft.com/office/officeart/2005/8/layout/list1"/>
    <dgm:cxn modelId="{DD461BC9-719F-4230-99F1-A494A81CFE80}" type="presParOf" srcId="{44ED1A51-B301-4362-98DD-0BA46BD4B66B}" destId="{B08AB8B5-1CCD-4397-AE24-7A5BF6D1D435}" srcOrd="0" destOrd="0" presId="urn:microsoft.com/office/officeart/2005/8/layout/list1"/>
    <dgm:cxn modelId="{A1CE07BF-EBA1-4724-8BCC-144DF6D530EC}" type="presParOf" srcId="{44ED1A51-B301-4362-98DD-0BA46BD4B66B}" destId="{535C6426-DAD1-4446-826A-2E0B55834435}" srcOrd="1" destOrd="0" presId="urn:microsoft.com/office/officeart/2005/8/layout/list1"/>
    <dgm:cxn modelId="{37B81C8D-6361-4E7F-B330-66F4C3F8FC78}" type="presParOf" srcId="{39F3308E-5462-4960-9A98-76E5BCCA0315}" destId="{DD3BBCAB-2E0B-4228-9B53-C0B9EBB43833}" srcOrd="1" destOrd="0" presId="urn:microsoft.com/office/officeart/2005/8/layout/list1"/>
    <dgm:cxn modelId="{3B89E832-B04C-48AD-945C-452EB4EA35BE}" type="presParOf" srcId="{39F3308E-5462-4960-9A98-76E5BCCA0315}" destId="{5D9EF6EA-F0F3-41EE-B770-6C7C0C2AEBC6}" srcOrd="2" destOrd="0" presId="urn:microsoft.com/office/officeart/2005/8/layout/list1"/>
    <dgm:cxn modelId="{9D465223-2F41-4526-86DD-D1FD91777490}" type="presParOf" srcId="{39F3308E-5462-4960-9A98-76E5BCCA0315}" destId="{930BD00F-5D6B-4804-ACB1-E62250792763}" srcOrd="3" destOrd="0" presId="urn:microsoft.com/office/officeart/2005/8/layout/list1"/>
    <dgm:cxn modelId="{8EA7E57E-0424-4797-B290-EED522ECFE89}" type="presParOf" srcId="{39F3308E-5462-4960-9A98-76E5BCCA0315}" destId="{8787ABF7-4A17-4E06-B471-06FB60885BDE}" srcOrd="4" destOrd="0" presId="urn:microsoft.com/office/officeart/2005/8/layout/list1"/>
    <dgm:cxn modelId="{B9D0FA3F-C578-433C-9E01-E52EDAC4EFC4}" type="presParOf" srcId="{8787ABF7-4A17-4E06-B471-06FB60885BDE}" destId="{32DC4388-7558-4279-96FF-96ABE1A0B4EC}" srcOrd="0" destOrd="0" presId="urn:microsoft.com/office/officeart/2005/8/layout/list1"/>
    <dgm:cxn modelId="{9E4B2486-5421-4DC3-BE5A-5692E0E03B85}" type="presParOf" srcId="{8787ABF7-4A17-4E06-B471-06FB60885BDE}" destId="{1F4C8C38-3FF4-4E88-9CB9-F2B31F9024F2}" srcOrd="1" destOrd="0" presId="urn:microsoft.com/office/officeart/2005/8/layout/list1"/>
    <dgm:cxn modelId="{10D846A3-3787-4163-BC49-5D80F617683A}" type="presParOf" srcId="{39F3308E-5462-4960-9A98-76E5BCCA0315}" destId="{6EBFA97F-0267-4F1B-BF13-05B9A11948A2}" srcOrd="5" destOrd="0" presId="urn:microsoft.com/office/officeart/2005/8/layout/list1"/>
    <dgm:cxn modelId="{5ED95F31-EB71-45D0-91AA-79072B9630CF}" type="presParOf" srcId="{39F3308E-5462-4960-9A98-76E5BCCA0315}" destId="{B8C1B57A-F4FB-4AA5-81B7-2CECC4000DC5}" srcOrd="6" destOrd="0" presId="urn:microsoft.com/office/officeart/2005/8/layout/list1"/>
    <dgm:cxn modelId="{AE59BE71-0AF7-440D-BC9B-90BCE755D9B2}" type="presParOf" srcId="{39F3308E-5462-4960-9A98-76E5BCCA0315}" destId="{2CC474D9-0A54-4163-93B3-80836B4A2CC8}" srcOrd="7" destOrd="0" presId="urn:microsoft.com/office/officeart/2005/8/layout/list1"/>
    <dgm:cxn modelId="{27F1A597-74F5-47C6-BD7D-E0ABCF8FEA7B}" type="presParOf" srcId="{39F3308E-5462-4960-9A98-76E5BCCA0315}" destId="{9B87EDFB-3E28-40E5-B7E7-346BD0422A10}" srcOrd="8" destOrd="0" presId="urn:microsoft.com/office/officeart/2005/8/layout/list1"/>
    <dgm:cxn modelId="{19B9D9DE-F9EB-4049-A922-3A1B628138CC}" type="presParOf" srcId="{9B87EDFB-3E28-40E5-B7E7-346BD0422A10}" destId="{254D8F00-4B4D-4EE2-B084-3E65125B8CA7}" srcOrd="0" destOrd="0" presId="urn:microsoft.com/office/officeart/2005/8/layout/list1"/>
    <dgm:cxn modelId="{44CC2B13-AAF0-4260-92B0-B3A248BD0670}" type="presParOf" srcId="{9B87EDFB-3E28-40E5-B7E7-346BD0422A10}" destId="{A82B3CCD-04D2-4F5C-94B2-06A20639803A}" srcOrd="1" destOrd="0" presId="urn:microsoft.com/office/officeart/2005/8/layout/list1"/>
    <dgm:cxn modelId="{F7DA4C16-6ABB-403A-B103-BB5286263053}" type="presParOf" srcId="{39F3308E-5462-4960-9A98-76E5BCCA0315}" destId="{1409A8F8-BF9C-4EEE-B190-DBA0ED62CF74}" srcOrd="9" destOrd="0" presId="urn:microsoft.com/office/officeart/2005/8/layout/list1"/>
    <dgm:cxn modelId="{0EC70464-3404-4A37-B316-18416DF1EA92}" type="presParOf" srcId="{39F3308E-5462-4960-9A98-76E5BCCA0315}" destId="{0CD4EBCB-8710-43B5-BBCA-E49EADEECD3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D3D9756-BCFF-4D5A-BE7D-E5F5CBD6E84F}" type="doc">
      <dgm:prSet loTypeId="urn:microsoft.com/office/officeart/2005/8/layout/vList6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pl-PL"/>
        </a:p>
      </dgm:t>
    </dgm:pt>
    <dgm:pt modelId="{2A6D3CF3-AB3A-4C1E-9351-F785AEF2DB8A}">
      <dgm:prSet phldrT="[Tekst]" custT="1"/>
      <dgm:spPr/>
      <dgm:t>
        <a:bodyPr/>
        <a:lstStyle/>
        <a:p>
          <a:r>
            <a:rPr lang="en-US" sz="1700" noProof="0" dirty="0"/>
            <a:t>macroeconomic analysis</a:t>
          </a:r>
        </a:p>
      </dgm:t>
    </dgm:pt>
    <dgm:pt modelId="{0F5482BE-9D4F-437D-B022-4063AF6F6E4E}" type="parTrans" cxnId="{A535D164-C9D3-4A0E-95D4-3D91ACE855B6}">
      <dgm:prSet/>
      <dgm:spPr/>
      <dgm:t>
        <a:bodyPr/>
        <a:lstStyle/>
        <a:p>
          <a:endParaRPr lang="en-US" sz="1700" noProof="0" dirty="0"/>
        </a:p>
      </dgm:t>
    </dgm:pt>
    <dgm:pt modelId="{9518FA95-8460-476E-A482-C97A7784FD95}" type="sibTrans" cxnId="{A535D164-C9D3-4A0E-95D4-3D91ACE855B6}">
      <dgm:prSet/>
      <dgm:spPr/>
      <dgm:t>
        <a:bodyPr/>
        <a:lstStyle/>
        <a:p>
          <a:endParaRPr lang="en-US" sz="1700" noProof="0" dirty="0"/>
        </a:p>
      </dgm:t>
    </dgm:pt>
    <dgm:pt modelId="{D2BCA3F0-D1F0-4139-ADC9-588DF3477987}">
      <dgm:prSet phldrT="[Tekst]" custT="1"/>
      <dgm:spPr/>
      <dgm:t>
        <a:bodyPr/>
        <a:lstStyle/>
        <a:p>
          <a:r>
            <a:rPr lang="en-US" sz="1700" noProof="0" dirty="0"/>
            <a:t>project-level analysis</a:t>
          </a:r>
        </a:p>
      </dgm:t>
    </dgm:pt>
    <dgm:pt modelId="{F87FA8A8-E5A2-4158-AC77-1A1AA1A41FB9}" type="parTrans" cxnId="{F10003D9-A6B6-4C3E-A56D-87706F5DFEAC}">
      <dgm:prSet/>
      <dgm:spPr/>
      <dgm:t>
        <a:bodyPr/>
        <a:lstStyle/>
        <a:p>
          <a:endParaRPr lang="en-US" sz="1700" noProof="0" dirty="0"/>
        </a:p>
      </dgm:t>
    </dgm:pt>
    <dgm:pt modelId="{37352381-47EF-4882-A0EF-F19251AE67D3}" type="sibTrans" cxnId="{F10003D9-A6B6-4C3E-A56D-87706F5DFEAC}">
      <dgm:prSet/>
      <dgm:spPr/>
      <dgm:t>
        <a:bodyPr/>
        <a:lstStyle/>
        <a:p>
          <a:endParaRPr lang="en-US" sz="1700" noProof="0" dirty="0"/>
        </a:p>
      </dgm:t>
    </dgm:pt>
    <dgm:pt modelId="{D6107B7B-DC13-41DD-815C-24C8250AC9E2}">
      <dgm:prSet phldrT="[Tekst]" custT="1"/>
      <dgm:spPr/>
      <dgm:t>
        <a:bodyPr/>
        <a:lstStyle/>
        <a:p>
          <a:r>
            <a:rPr lang="en-US" sz="1700" noProof="0" dirty="0"/>
            <a:t>case studies</a:t>
          </a:r>
        </a:p>
      </dgm:t>
    </dgm:pt>
    <dgm:pt modelId="{5A4AD524-F03E-4558-80D5-83A83BBF5EE1}" type="parTrans" cxnId="{F4D93BBA-A5B6-40D4-B0C2-DA10A87781B2}">
      <dgm:prSet/>
      <dgm:spPr/>
      <dgm:t>
        <a:bodyPr/>
        <a:lstStyle/>
        <a:p>
          <a:endParaRPr lang="en-US" sz="1700" noProof="0" dirty="0"/>
        </a:p>
      </dgm:t>
    </dgm:pt>
    <dgm:pt modelId="{C75A34A8-5C28-4717-98C2-893D80AB2DEE}" type="sibTrans" cxnId="{F4D93BBA-A5B6-40D4-B0C2-DA10A87781B2}">
      <dgm:prSet/>
      <dgm:spPr/>
      <dgm:t>
        <a:bodyPr/>
        <a:lstStyle/>
        <a:p>
          <a:endParaRPr lang="en-US" sz="1700" noProof="0" dirty="0"/>
        </a:p>
      </dgm:t>
    </dgm:pt>
    <dgm:pt modelId="{FBD37BC4-F8C3-4E9C-A09C-4F24BDB7FFE7}">
      <dgm:prSet phldrT="[Tekst]" custT="1"/>
      <dgm:spPr/>
      <dgm:t>
        <a:bodyPr anchor="ctr"/>
        <a:lstStyle/>
        <a:p>
          <a:r>
            <a:rPr lang="en-US" sz="1700" noProof="0" dirty="0">
              <a:sym typeface="Wingdings" panose="05000000000000000000" pitchFamily="2" charset="2"/>
            </a:rPr>
            <a:t>estimation of additional exports of the EU-15 to the V4</a:t>
          </a:r>
          <a:r>
            <a:rPr lang="en-US" sz="1700" noProof="0" dirty="0"/>
            <a:t> </a:t>
          </a:r>
        </a:p>
      </dgm:t>
    </dgm:pt>
    <dgm:pt modelId="{D0F3DA88-2334-4E5A-9F5E-038C15E24CAA}" type="parTrans" cxnId="{E1ACDC03-AEFD-4BB5-90E6-4D8E026EAB07}">
      <dgm:prSet/>
      <dgm:spPr/>
      <dgm:t>
        <a:bodyPr/>
        <a:lstStyle/>
        <a:p>
          <a:endParaRPr lang="en-US" sz="1700" noProof="0" dirty="0"/>
        </a:p>
      </dgm:t>
    </dgm:pt>
    <dgm:pt modelId="{44D20DA1-E37E-4AA1-A08F-0C76F5DD5D4D}" type="sibTrans" cxnId="{E1ACDC03-AEFD-4BB5-90E6-4D8E026EAB07}">
      <dgm:prSet/>
      <dgm:spPr/>
      <dgm:t>
        <a:bodyPr/>
        <a:lstStyle/>
        <a:p>
          <a:endParaRPr lang="en-US" sz="1700" noProof="0" dirty="0"/>
        </a:p>
      </dgm:t>
    </dgm:pt>
    <dgm:pt modelId="{E72CEA86-B65E-433C-9DFC-43A2B494D257}">
      <dgm:prSet phldrT="[Tekst]" custT="1"/>
      <dgm:spPr/>
      <dgm:t>
        <a:bodyPr anchor="ctr"/>
        <a:lstStyle/>
        <a:p>
          <a:r>
            <a:rPr lang="en-US" sz="1700" noProof="0" dirty="0"/>
            <a:t>based on a questionnaire of CP’s beneficiaries (over </a:t>
          </a:r>
          <a:r>
            <a:rPr lang="cs-CZ" sz="1700" noProof="0" dirty="0" smtClean="0"/>
            <a:t>31</a:t>
          </a:r>
          <a:r>
            <a:rPr lang="en-US" sz="1700" noProof="0" dirty="0" smtClean="0"/>
            <a:t> </a:t>
          </a:r>
          <a:r>
            <a:rPr lang="en-US" sz="1700" noProof="0" dirty="0"/>
            <a:t>000 completed questionnaires)</a:t>
          </a:r>
        </a:p>
      </dgm:t>
    </dgm:pt>
    <dgm:pt modelId="{DBCB43BB-BAA5-4CC5-ADAB-6A8905A31BA7}" type="parTrans" cxnId="{07FD8BEF-B5E0-4906-8E06-AB88ACA165B7}">
      <dgm:prSet/>
      <dgm:spPr/>
      <dgm:t>
        <a:bodyPr/>
        <a:lstStyle/>
        <a:p>
          <a:endParaRPr lang="en-US" sz="1700" noProof="0" dirty="0"/>
        </a:p>
      </dgm:t>
    </dgm:pt>
    <dgm:pt modelId="{BD6F22BD-BA87-4D8D-A121-FCBB0F413B72}" type="sibTrans" cxnId="{07FD8BEF-B5E0-4906-8E06-AB88ACA165B7}">
      <dgm:prSet/>
      <dgm:spPr/>
      <dgm:t>
        <a:bodyPr/>
        <a:lstStyle/>
        <a:p>
          <a:endParaRPr lang="en-US" sz="1700" noProof="0" dirty="0"/>
        </a:p>
      </dgm:t>
    </dgm:pt>
    <dgm:pt modelId="{67AD7BB1-ED0B-4AEA-A030-F03375614AFA}">
      <dgm:prSet phldrT="[Tekst]" custT="1"/>
      <dgm:spPr/>
      <dgm:t>
        <a:bodyPr anchor="ctr"/>
        <a:lstStyle/>
        <a:p>
          <a:r>
            <a:rPr lang="en-US" sz="1700" noProof="0" dirty="0"/>
            <a:t>qualitative approach to identify positive externalities for the EU-15</a:t>
          </a:r>
        </a:p>
      </dgm:t>
    </dgm:pt>
    <dgm:pt modelId="{5DEB7820-3D2F-408C-A0C5-5035EBD1392F}" type="parTrans" cxnId="{40954578-8BA8-4690-86FA-6571CF193279}">
      <dgm:prSet/>
      <dgm:spPr/>
      <dgm:t>
        <a:bodyPr/>
        <a:lstStyle/>
        <a:p>
          <a:endParaRPr lang="en-US" sz="1700" noProof="0" dirty="0"/>
        </a:p>
      </dgm:t>
    </dgm:pt>
    <dgm:pt modelId="{A4CD1A66-4C71-403B-A93B-5F526F40E224}" type="sibTrans" cxnId="{40954578-8BA8-4690-86FA-6571CF193279}">
      <dgm:prSet/>
      <dgm:spPr/>
      <dgm:t>
        <a:bodyPr/>
        <a:lstStyle/>
        <a:p>
          <a:endParaRPr lang="en-US" sz="1700" noProof="0" dirty="0"/>
        </a:p>
      </dgm:t>
    </dgm:pt>
    <dgm:pt modelId="{90F49233-7D02-46CF-B264-0599BF14E03F}">
      <dgm:prSet phldrT="[Tekst]" custT="1"/>
      <dgm:spPr/>
      <dgm:t>
        <a:bodyPr anchor="ctr"/>
        <a:lstStyle/>
        <a:p>
          <a:r>
            <a:rPr lang="en-US" sz="1700" noProof="0" dirty="0"/>
            <a:t>macroeconomic modelling supplemented by analysis of input-output tables</a:t>
          </a:r>
        </a:p>
      </dgm:t>
    </dgm:pt>
    <dgm:pt modelId="{58174C40-A9EF-441D-9DB1-1AF27309F416}" type="parTrans" cxnId="{311C7338-4C76-45D4-9D15-E53D0AA0E34A}">
      <dgm:prSet/>
      <dgm:spPr/>
      <dgm:t>
        <a:bodyPr/>
        <a:lstStyle/>
        <a:p>
          <a:endParaRPr lang="en-US" sz="1700" noProof="0" dirty="0"/>
        </a:p>
      </dgm:t>
    </dgm:pt>
    <dgm:pt modelId="{F97844BE-080D-4B73-B413-CEBA8BE7FEED}" type="sibTrans" cxnId="{311C7338-4C76-45D4-9D15-E53D0AA0E34A}">
      <dgm:prSet/>
      <dgm:spPr/>
      <dgm:t>
        <a:bodyPr/>
        <a:lstStyle/>
        <a:p>
          <a:endParaRPr lang="en-US" sz="1700" noProof="0" dirty="0"/>
        </a:p>
      </dgm:t>
    </dgm:pt>
    <dgm:pt modelId="{65C18540-53F6-4DDE-B6DE-4B720E408D5C}">
      <dgm:prSet phldrT="[Tekst]" custT="1"/>
      <dgm:spPr/>
      <dgm:t>
        <a:bodyPr anchor="ctr"/>
        <a:lstStyle/>
        <a:p>
          <a:r>
            <a:rPr lang="en-US" sz="1700" noProof="0" dirty="0">
              <a:sym typeface="Wingdings" panose="05000000000000000000" pitchFamily="2" charset="2"/>
            </a:rPr>
            <a:t>estimation of direct involvement of EU-15-based or EU-15-owned companies</a:t>
          </a:r>
          <a:endParaRPr lang="en-US" sz="1700" noProof="0" dirty="0"/>
        </a:p>
      </dgm:t>
    </dgm:pt>
    <dgm:pt modelId="{7EBBB0F6-88DE-4716-A675-B0E37FF20D0B}" type="parTrans" cxnId="{41CCAA3B-7B4E-4D49-A737-146124637C0C}">
      <dgm:prSet/>
      <dgm:spPr/>
      <dgm:t>
        <a:bodyPr/>
        <a:lstStyle/>
        <a:p>
          <a:endParaRPr lang="en-US" sz="1700" noProof="0" dirty="0"/>
        </a:p>
      </dgm:t>
    </dgm:pt>
    <dgm:pt modelId="{1D68DA2A-7184-4470-BF5D-4C9E7E535430}" type="sibTrans" cxnId="{41CCAA3B-7B4E-4D49-A737-146124637C0C}">
      <dgm:prSet/>
      <dgm:spPr/>
      <dgm:t>
        <a:bodyPr/>
        <a:lstStyle/>
        <a:p>
          <a:endParaRPr lang="en-US" sz="1700" noProof="0" dirty="0"/>
        </a:p>
      </dgm:t>
    </dgm:pt>
    <dgm:pt modelId="{BB9F809B-64D8-455B-9EE0-366E52BA7962}" type="pres">
      <dgm:prSet presAssocID="{1D3D9756-BCFF-4D5A-BE7D-E5F5CBD6E84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E13F1895-E24A-4425-9AF7-1E5D1F28E85B}" type="pres">
      <dgm:prSet presAssocID="{2A6D3CF3-AB3A-4C1E-9351-F785AEF2DB8A}" presName="linNode" presStyleCnt="0"/>
      <dgm:spPr/>
    </dgm:pt>
    <dgm:pt modelId="{61B2DA69-34D2-4C57-8BEF-432CAEB898C2}" type="pres">
      <dgm:prSet presAssocID="{2A6D3CF3-AB3A-4C1E-9351-F785AEF2DB8A}" presName="parentShp" presStyleLbl="node1" presStyleIdx="0" presStyleCnt="3" custScaleX="8782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E223570-034D-4FC9-8169-E6AFFB8A3D71}" type="pres">
      <dgm:prSet presAssocID="{2A6D3CF3-AB3A-4C1E-9351-F785AEF2DB8A}" presName="childShp" presStyleLbl="bgAccFollowNode1" presStyleIdx="0" presStyleCnt="3" custScaleX="10811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68BCBB3-EAD0-4718-8399-42D946F7E4C8}" type="pres">
      <dgm:prSet presAssocID="{9518FA95-8460-476E-A482-C97A7784FD95}" presName="spacing" presStyleCnt="0"/>
      <dgm:spPr/>
    </dgm:pt>
    <dgm:pt modelId="{21115F47-2FAC-42A8-9196-1A2A9BABA359}" type="pres">
      <dgm:prSet presAssocID="{D2BCA3F0-D1F0-4139-ADC9-588DF3477987}" presName="linNode" presStyleCnt="0"/>
      <dgm:spPr/>
    </dgm:pt>
    <dgm:pt modelId="{463B9AFA-20B6-4533-8843-326977B02D26}" type="pres">
      <dgm:prSet presAssocID="{D2BCA3F0-D1F0-4139-ADC9-588DF3477987}" presName="parentShp" presStyleLbl="node1" presStyleIdx="1" presStyleCnt="3" custScaleX="8782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853D675-8855-456D-9999-3F3202CFD51A}" type="pres">
      <dgm:prSet presAssocID="{D2BCA3F0-D1F0-4139-ADC9-588DF3477987}" presName="childShp" presStyleLbl="bgAccFollowNode1" presStyleIdx="1" presStyleCnt="3" custScaleX="10811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B07AF3C-3691-4FF5-9F6D-3047B2824CDB}" type="pres">
      <dgm:prSet presAssocID="{37352381-47EF-4882-A0EF-F19251AE67D3}" presName="spacing" presStyleCnt="0"/>
      <dgm:spPr/>
    </dgm:pt>
    <dgm:pt modelId="{D0CBBA6E-B889-42D9-8B9F-D81EE16F0203}" type="pres">
      <dgm:prSet presAssocID="{D6107B7B-DC13-41DD-815C-24C8250AC9E2}" presName="linNode" presStyleCnt="0"/>
      <dgm:spPr/>
    </dgm:pt>
    <dgm:pt modelId="{28488B38-57DC-4243-8BF1-165619B2DE88}" type="pres">
      <dgm:prSet presAssocID="{D6107B7B-DC13-41DD-815C-24C8250AC9E2}" presName="parentShp" presStyleLbl="node1" presStyleIdx="2" presStyleCnt="3" custScaleX="8782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E00267B-C403-43D7-9BF6-8147B7D2A82C}" type="pres">
      <dgm:prSet presAssocID="{D6107B7B-DC13-41DD-815C-24C8250AC9E2}" presName="childShp" presStyleLbl="bgAccFollowNode1" presStyleIdx="2" presStyleCnt="3" custScaleX="10811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F10003D9-A6B6-4C3E-A56D-87706F5DFEAC}" srcId="{1D3D9756-BCFF-4D5A-BE7D-E5F5CBD6E84F}" destId="{D2BCA3F0-D1F0-4139-ADC9-588DF3477987}" srcOrd="1" destOrd="0" parTransId="{F87FA8A8-E5A2-4158-AC77-1A1AA1A41FB9}" sibTransId="{37352381-47EF-4882-A0EF-F19251AE67D3}"/>
    <dgm:cxn modelId="{1DFEDE0E-9927-41BC-969B-782C1812728F}" type="presOf" srcId="{2A6D3CF3-AB3A-4C1E-9351-F785AEF2DB8A}" destId="{61B2DA69-34D2-4C57-8BEF-432CAEB898C2}" srcOrd="0" destOrd="0" presId="urn:microsoft.com/office/officeart/2005/8/layout/vList6"/>
    <dgm:cxn modelId="{E94575C7-CC1D-4441-8B47-011BA3BEDC5D}" type="presOf" srcId="{65C18540-53F6-4DDE-B6DE-4B720E408D5C}" destId="{9853D675-8855-456D-9999-3F3202CFD51A}" srcOrd="0" destOrd="1" presId="urn:microsoft.com/office/officeart/2005/8/layout/vList6"/>
    <dgm:cxn modelId="{FDAFC259-1B8D-43AA-8CED-1C6B5C33F6FF}" type="presOf" srcId="{FBD37BC4-F8C3-4E9C-A09C-4F24BDB7FFE7}" destId="{0E223570-034D-4FC9-8169-E6AFFB8A3D71}" srcOrd="0" destOrd="1" presId="urn:microsoft.com/office/officeart/2005/8/layout/vList6"/>
    <dgm:cxn modelId="{07FD8BEF-B5E0-4906-8E06-AB88ACA165B7}" srcId="{D2BCA3F0-D1F0-4139-ADC9-588DF3477987}" destId="{E72CEA86-B65E-433C-9DFC-43A2B494D257}" srcOrd="0" destOrd="0" parTransId="{DBCB43BB-BAA5-4CC5-ADAB-6A8905A31BA7}" sibTransId="{BD6F22BD-BA87-4D8D-A121-FCBB0F413B72}"/>
    <dgm:cxn modelId="{41CCAA3B-7B4E-4D49-A737-146124637C0C}" srcId="{D2BCA3F0-D1F0-4139-ADC9-588DF3477987}" destId="{65C18540-53F6-4DDE-B6DE-4B720E408D5C}" srcOrd="1" destOrd="0" parTransId="{7EBBB0F6-88DE-4716-A675-B0E37FF20D0B}" sibTransId="{1D68DA2A-7184-4470-BF5D-4C9E7E535430}"/>
    <dgm:cxn modelId="{9F276E68-C3E9-4415-9D15-4D9CC10B827E}" type="presOf" srcId="{90F49233-7D02-46CF-B264-0599BF14E03F}" destId="{0E223570-034D-4FC9-8169-E6AFFB8A3D71}" srcOrd="0" destOrd="0" presId="urn:microsoft.com/office/officeart/2005/8/layout/vList6"/>
    <dgm:cxn modelId="{F4D93BBA-A5B6-40D4-B0C2-DA10A87781B2}" srcId="{1D3D9756-BCFF-4D5A-BE7D-E5F5CBD6E84F}" destId="{D6107B7B-DC13-41DD-815C-24C8250AC9E2}" srcOrd="2" destOrd="0" parTransId="{5A4AD524-F03E-4558-80D5-83A83BBF5EE1}" sibTransId="{C75A34A8-5C28-4717-98C2-893D80AB2DEE}"/>
    <dgm:cxn modelId="{2E385117-68EC-43D8-984B-AE2D0B15F86D}" type="presOf" srcId="{E72CEA86-B65E-433C-9DFC-43A2B494D257}" destId="{9853D675-8855-456D-9999-3F3202CFD51A}" srcOrd="0" destOrd="0" presId="urn:microsoft.com/office/officeart/2005/8/layout/vList6"/>
    <dgm:cxn modelId="{311C7338-4C76-45D4-9D15-E53D0AA0E34A}" srcId="{2A6D3CF3-AB3A-4C1E-9351-F785AEF2DB8A}" destId="{90F49233-7D02-46CF-B264-0599BF14E03F}" srcOrd="0" destOrd="0" parTransId="{58174C40-A9EF-441D-9DB1-1AF27309F416}" sibTransId="{F97844BE-080D-4B73-B413-CEBA8BE7FEED}"/>
    <dgm:cxn modelId="{4D87E1A2-A810-4B67-AF99-A83B6ED2F43C}" type="presOf" srcId="{D6107B7B-DC13-41DD-815C-24C8250AC9E2}" destId="{28488B38-57DC-4243-8BF1-165619B2DE88}" srcOrd="0" destOrd="0" presId="urn:microsoft.com/office/officeart/2005/8/layout/vList6"/>
    <dgm:cxn modelId="{40954578-8BA8-4690-86FA-6571CF193279}" srcId="{D6107B7B-DC13-41DD-815C-24C8250AC9E2}" destId="{67AD7BB1-ED0B-4AEA-A030-F03375614AFA}" srcOrd="0" destOrd="0" parTransId="{5DEB7820-3D2F-408C-A0C5-5035EBD1392F}" sibTransId="{A4CD1A66-4C71-403B-A93B-5F526F40E224}"/>
    <dgm:cxn modelId="{0B8FD4B5-8A2D-4518-9370-B39F7A5569C5}" type="presOf" srcId="{1D3D9756-BCFF-4D5A-BE7D-E5F5CBD6E84F}" destId="{BB9F809B-64D8-455B-9EE0-366E52BA7962}" srcOrd="0" destOrd="0" presId="urn:microsoft.com/office/officeart/2005/8/layout/vList6"/>
    <dgm:cxn modelId="{BE007F83-AB3E-4663-8E63-D13D6950E461}" type="presOf" srcId="{D2BCA3F0-D1F0-4139-ADC9-588DF3477987}" destId="{463B9AFA-20B6-4533-8843-326977B02D26}" srcOrd="0" destOrd="0" presId="urn:microsoft.com/office/officeart/2005/8/layout/vList6"/>
    <dgm:cxn modelId="{48F6D2B1-3B80-4474-8BAC-23E061BBEE28}" type="presOf" srcId="{67AD7BB1-ED0B-4AEA-A030-F03375614AFA}" destId="{7E00267B-C403-43D7-9BF6-8147B7D2A82C}" srcOrd="0" destOrd="0" presId="urn:microsoft.com/office/officeart/2005/8/layout/vList6"/>
    <dgm:cxn modelId="{A535D164-C9D3-4A0E-95D4-3D91ACE855B6}" srcId="{1D3D9756-BCFF-4D5A-BE7D-E5F5CBD6E84F}" destId="{2A6D3CF3-AB3A-4C1E-9351-F785AEF2DB8A}" srcOrd="0" destOrd="0" parTransId="{0F5482BE-9D4F-437D-B022-4063AF6F6E4E}" sibTransId="{9518FA95-8460-476E-A482-C97A7784FD95}"/>
    <dgm:cxn modelId="{E1ACDC03-AEFD-4BB5-90E6-4D8E026EAB07}" srcId="{2A6D3CF3-AB3A-4C1E-9351-F785AEF2DB8A}" destId="{FBD37BC4-F8C3-4E9C-A09C-4F24BDB7FFE7}" srcOrd="1" destOrd="0" parTransId="{D0F3DA88-2334-4E5A-9F5E-038C15E24CAA}" sibTransId="{44D20DA1-E37E-4AA1-A08F-0C76F5DD5D4D}"/>
    <dgm:cxn modelId="{1E41E59B-1FD4-494B-9415-EF1315FF4F4B}" type="presParOf" srcId="{BB9F809B-64D8-455B-9EE0-366E52BA7962}" destId="{E13F1895-E24A-4425-9AF7-1E5D1F28E85B}" srcOrd="0" destOrd="0" presId="urn:microsoft.com/office/officeart/2005/8/layout/vList6"/>
    <dgm:cxn modelId="{44F469F8-8318-4F42-96C9-59188EEB75DD}" type="presParOf" srcId="{E13F1895-E24A-4425-9AF7-1E5D1F28E85B}" destId="{61B2DA69-34D2-4C57-8BEF-432CAEB898C2}" srcOrd="0" destOrd="0" presId="urn:microsoft.com/office/officeart/2005/8/layout/vList6"/>
    <dgm:cxn modelId="{E1374726-E0CB-4A60-BB95-270257C98D68}" type="presParOf" srcId="{E13F1895-E24A-4425-9AF7-1E5D1F28E85B}" destId="{0E223570-034D-4FC9-8169-E6AFFB8A3D71}" srcOrd="1" destOrd="0" presId="urn:microsoft.com/office/officeart/2005/8/layout/vList6"/>
    <dgm:cxn modelId="{19E33DAB-516A-40DE-85C7-315B2B0A31AC}" type="presParOf" srcId="{BB9F809B-64D8-455B-9EE0-366E52BA7962}" destId="{468BCBB3-EAD0-4718-8399-42D946F7E4C8}" srcOrd="1" destOrd="0" presId="urn:microsoft.com/office/officeart/2005/8/layout/vList6"/>
    <dgm:cxn modelId="{55BD3053-5433-4FCD-AD19-218ED306394F}" type="presParOf" srcId="{BB9F809B-64D8-455B-9EE0-366E52BA7962}" destId="{21115F47-2FAC-42A8-9196-1A2A9BABA359}" srcOrd="2" destOrd="0" presId="urn:microsoft.com/office/officeart/2005/8/layout/vList6"/>
    <dgm:cxn modelId="{9D38DD44-8AC0-4A25-A2E0-66F3326E3C34}" type="presParOf" srcId="{21115F47-2FAC-42A8-9196-1A2A9BABA359}" destId="{463B9AFA-20B6-4533-8843-326977B02D26}" srcOrd="0" destOrd="0" presId="urn:microsoft.com/office/officeart/2005/8/layout/vList6"/>
    <dgm:cxn modelId="{50E52990-4E77-4B0E-9345-1DF8E4F9A6D6}" type="presParOf" srcId="{21115F47-2FAC-42A8-9196-1A2A9BABA359}" destId="{9853D675-8855-456D-9999-3F3202CFD51A}" srcOrd="1" destOrd="0" presId="urn:microsoft.com/office/officeart/2005/8/layout/vList6"/>
    <dgm:cxn modelId="{13D278B7-FAF5-4776-BFC1-B732276B709C}" type="presParOf" srcId="{BB9F809B-64D8-455B-9EE0-366E52BA7962}" destId="{0B07AF3C-3691-4FF5-9F6D-3047B2824CDB}" srcOrd="3" destOrd="0" presId="urn:microsoft.com/office/officeart/2005/8/layout/vList6"/>
    <dgm:cxn modelId="{FB49F652-8877-4B05-B647-1ECC29C3E327}" type="presParOf" srcId="{BB9F809B-64D8-455B-9EE0-366E52BA7962}" destId="{D0CBBA6E-B889-42D9-8B9F-D81EE16F0203}" srcOrd="4" destOrd="0" presId="urn:microsoft.com/office/officeart/2005/8/layout/vList6"/>
    <dgm:cxn modelId="{C8F606D8-1487-486C-B722-F91D583B13EF}" type="presParOf" srcId="{D0CBBA6E-B889-42D9-8B9F-D81EE16F0203}" destId="{28488B38-57DC-4243-8BF1-165619B2DE88}" srcOrd="0" destOrd="0" presId="urn:microsoft.com/office/officeart/2005/8/layout/vList6"/>
    <dgm:cxn modelId="{A9A20593-F0C0-4238-92AA-544C6BAF4112}" type="presParOf" srcId="{D0CBBA6E-B889-42D9-8B9F-D81EE16F0203}" destId="{7E00267B-C403-43D7-9BF6-8147B7D2A82C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9EF6EA-F0F3-41EE-B770-6C7C0C2AEBC6}">
      <dsp:nvSpPr>
        <dsp:cNvPr id="0" name=""/>
        <dsp:cNvSpPr/>
      </dsp:nvSpPr>
      <dsp:spPr>
        <a:xfrm>
          <a:off x="0" y="398895"/>
          <a:ext cx="6708968" cy="1107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0690" tIns="395732" rIns="520690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900" kern="1200" dirty="0"/>
        </a:p>
      </dsp:txBody>
      <dsp:txXfrm>
        <a:off x="0" y="398895"/>
        <a:ext cx="6708968" cy="1107225"/>
      </dsp:txXfrm>
    </dsp:sp>
    <dsp:sp modelId="{535C6426-DAD1-4446-826A-2E0B55834435}">
      <dsp:nvSpPr>
        <dsp:cNvPr id="0" name=""/>
        <dsp:cNvSpPr/>
      </dsp:nvSpPr>
      <dsp:spPr>
        <a:xfrm>
          <a:off x="326656" y="36785"/>
          <a:ext cx="4696277" cy="56088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508" tIns="0" rIns="177508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err="1"/>
            <a:t>commissioner</a:t>
          </a:r>
          <a:endParaRPr lang="pl-PL" sz="1900" kern="1200" dirty="0"/>
        </a:p>
      </dsp:txBody>
      <dsp:txXfrm>
        <a:off x="354036" y="64165"/>
        <a:ext cx="4641517" cy="506120"/>
      </dsp:txXfrm>
    </dsp:sp>
    <dsp:sp modelId="{B8C1B57A-F4FB-4AA5-81B7-2CECC4000DC5}">
      <dsp:nvSpPr>
        <dsp:cNvPr id="0" name=""/>
        <dsp:cNvSpPr/>
      </dsp:nvSpPr>
      <dsp:spPr>
        <a:xfrm>
          <a:off x="0" y="1889834"/>
          <a:ext cx="6708968" cy="170793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3676673"/>
              <a:satOff val="-5114"/>
              <a:lumOff val="-1961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0690" tIns="395732" rIns="520690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900" kern="1200" dirty="0"/>
        </a:p>
      </dsp:txBody>
      <dsp:txXfrm>
        <a:off x="0" y="1889834"/>
        <a:ext cx="6708968" cy="1707937"/>
      </dsp:txXfrm>
    </dsp:sp>
    <dsp:sp modelId="{1F4C8C38-3FF4-4E88-9CB9-F2B31F9024F2}">
      <dsp:nvSpPr>
        <dsp:cNvPr id="0" name=""/>
        <dsp:cNvSpPr/>
      </dsp:nvSpPr>
      <dsp:spPr>
        <a:xfrm>
          <a:off x="335448" y="1608720"/>
          <a:ext cx="4696277" cy="560880"/>
        </a:xfrm>
        <a:prstGeom prst="roundRect">
          <a:avLst/>
        </a:prstGeom>
        <a:gradFill rotWithShape="0">
          <a:gsLst>
            <a:gs pos="0">
              <a:schemeClr val="accent5">
                <a:hueOff val="-3676673"/>
                <a:satOff val="-5114"/>
                <a:lumOff val="-1961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676673"/>
                <a:satOff val="-5114"/>
                <a:lumOff val="-1961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676673"/>
                <a:satOff val="-5114"/>
                <a:lumOff val="-1961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508" tIns="0" rIns="177508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err="1"/>
            <a:t>key</a:t>
          </a:r>
          <a:r>
            <a:rPr lang="pl-PL" sz="1900" kern="1200" dirty="0"/>
            <a:t> </a:t>
          </a:r>
          <a:r>
            <a:rPr lang="pl-PL" sz="1900" kern="1200" dirty="0" err="1"/>
            <a:t>partners</a:t>
          </a:r>
          <a:endParaRPr lang="pl-PL" sz="1900" kern="1200" dirty="0"/>
        </a:p>
      </dsp:txBody>
      <dsp:txXfrm>
        <a:off x="362828" y="1636100"/>
        <a:ext cx="4641517" cy="506120"/>
      </dsp:txXfrm>
    </dsp:sp>
    <dsp:sp modelId="{0CD4EBCB-8710-43B5-BBCA-E49EADEECD34}">
      <dsp:nvSpPr>
        <dsp:cNvPr id="0" name=""/>
        <dsp:cNvSpPr/>
      </dsp:nvSpPr>
      <dsp:spPr>
        <a:xfrm>
          <a:off x="0" y="3980137"/>
          <a:ext cx="6708968" cy="11072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-7353345"/>
              <a:satOff val="-10228"/>
              <a:lumOff val="-392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20690" tIns="395732" rIns="520690" bIns="135128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pl-PL" sz="1900" kern="1200" dirty="0"/>
        </a:p>
      </dsp:txBody>
      <dsp:txXfrm>
        <a:off x="0" y="3980137"/>
        <a:ext cx="6708968" cy="1107225"/>
      </dsp:txXfrm>
    </dsp:sp>
    <dsp:sp modelId="{A82B3CCD-04D2-4F5C-94B2-06A20639803A}">
      <dsp:nvSpPr>
        <dsp:cNvPr id="0" name=""/>
        <dsp:cNvSpPr/>
      </dsp:nvSpPr>
      <dsp:spPr>
        <a:xfrm>
          <a:off x="335448" y="3699697"/>
          <a:ext cx="4696277" cy="560880"/>
        </a:xfrm>
        <a:prstGeom prst="roundRect">
          <a:avLst/>
        </a:prstGeom>
        <a:gradFill rotWithShape="0">
          <a:gsLst>
            <a:gs pos="0">
              <a:schemeClr val="accent5">
                <a:hueOff val="-7353345"/>
                <a:satOff val="-10228"/>
                <a:lumOff val="-3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7353345"/>
                <a:satOff val="-10228"/>
                <a:lumOff val="-3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7353345"/>
                <a:satOff val="-10228"/>
                <a:lumOff val="-3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508" tIns="0" rIns="177508" bIns="0" numCol="1" spcCol="1270" anchor="ctr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900" kern="1200" dirty="0" err="1"/>
            <a:t>contractors</a:t>
          </a:r>
          <a:endParaRPr lang="pl-PL" sz="1900" kern="1200" dirty="0"/>
        </a:p>
      </dsp:txBody>
      <dsp:txXfrm>
        <a:off x="362828" y="3727077"/>
        <a:ext cx="4641517" cy="5061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23570-034D-4FC9-8169-E6AFFB8A3D71}">
      <dsp:nvSpPr>
        <dsp:cNvPr id="0" name=""/>
        <dsp:cNvSpPr/>
      </dsp:nvSpPr>
      <dsp:spPr>
        <a:xfrm>
          <a:off x="2803064" y="0"/>
          <a:ext cx="5176237" cy="16314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noProof="0" dirty="0"/>
            <a:t>macroeconomic modelling supplemented by analysis of input-output tables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noProof="0" dirty="0">
              <a:sym typeface="Wingdings" panose="05000000000000000000" pitchFamily="2" charset="2"/>
            </a:rPr>
            <a:t>estimation of additional exports of the EU-15 to the V4</a:t>
          </a:r>
          <a:r>
            <a:rPr lang="en-US" sz="1700" kern="1200" noProof="0" dirty="0"/>
            <a:t> </a:t>
          </a:r>
        </a:p>
      </dsp:txBody>
      <dsp:txXfrm>
        <a:off x="2803064" y="203929"/>
        <a:ext cx="4564450" cy="1223574"/>
      </dsp:txXfrm>
    </dsp:sp>
    <dsp:sp modelId="{61B2DA69-34D2-4C57-8BEF-432CAEB898C2}">
      <dsp:nvSpPr>
        <dsp:cNvPr id="0" name=""/>
        <dsp:cNvSpPr/>
      </dsp:nvSpPr>
      <dsp:spPr>
        <a:xfrm>
          <a:off x="0" y="0"/>
          <a:ext cx="2803064" cy="163143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noProof="0" dirty="0"/>
            <a:t>macroeconomic analysis</a:t>
          </a:r>
        </a:p>
      </dsp:txBody>
      <dsp:txXfrm>
        <a:off x="79640" y="79640"/>
        <a:ext cx="2643784" cy="1472152"/>
      </dsp:txXfrm>
    </dsp:sp>
    <dsp:sp modelId="{9853D675-8855-456D-9999-3F3202CFD51A}">
      <dsp:nvSpPr>
        <dsp:cNvPr id="0" name=""/>
        <dsp:cNvSpPr/>
      </dsp:nvSpPr>
      <dsp:spPr>
        <a:xfrm>
          <a:off x="2803064" y="1794576"/>
          <a:ext cx="5176237" cy="16314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3695877"/>
            <a:satOff val="-6408"/>
            <a:lumOff val="-644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3695877"/>
              <a:satOff val="-6408"/>
              <a:lumOff val="-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noProof="0" dirty="0"/>
            <a:t>based on a questionnaire of CP’s beneficiaries (over </a:t>
          </a:r>
          <a:r>
            <a:rPr lang="cs-CZ" sz="1700" kern="1200" noProof="0" dirty="0" smtClean="0"/>
            <a:t>31</a:t>
          </a:r>
          <a:r>
            <a:rPr lang="en-US" sz="1700" kern="1200" noProof="0" dirty="0" smtClean="0"/>
            <a:t> </a:t>
          </a:r>
          <a:r>
            <a:rPr lang="en-US" sz="1700" kern="1200" noProof="0" dirty="0"/>
            <a:t>000 completed questionnaires)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noProof="0" dirty="0">
              <a:sym typeface="Wingdings" panose="05000000000000000000" pitchFamily="2" charset="2"/>
            </a:rPr>
            <a:t>estimation of direct involvement of EU-15-based or EU-15-owned companies</a:t>
          </a:r>
          <a:endParaRPr lang="en-US" sz="1700" kern="1200" noProof="0" dirty="0"/>
        </a:p>
      </dsp:txBody>
      <dsp:txXfrm>
        <a:off x="2803064" y="1998505"/>
        <a:ext cx="4564450" cy="1223574"/>
      </dsp:txXfrm>
    </dsp:sp>
    <dsp:sp modelId="{463B9AFA-20B6-4533-8843-326977B02D26}">
      <dsp:nvSpPr>
        <dsp:cNvPr id="0" name=""/>
        <dsp:cNvSpPr/>
      </dsp:nvSpPr>
      <dsp:spPr>
        <a:xfrm>
          <a:off x="0" y="1794576"/>
          <a:ext cx="2803064" cy="1631432"/>
        </a:xfrm>
        <a:prstGeom prst="round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noProof="0" dirty="0"/>
            <a:t>project-level analysis</a:t>
          </a:r>
        </a:p>
      </dsp:txBody>
      <dsp:txXfrm>
        <a:off x="79640" y="1874216"/>
        <a:ext cx="2643784" cy="1472152"/>
      </dsp:txXfrm>
    </dsp:sp>
    <dsp:sp modelId="{7E00267B-C403-43D7-9BF6-8147B7D2A82C}">
      <dsp:nvSpPr>
        <dsp:cNvPr id="0" name=""/>
        <dsp:cNvSpPr/>
      </dsp:nvSpPr>
      <dsp:spPr>
        <a:xfrm>
          <a:off x="2803064" y="3589152"/>
          <a:ext cx="5176237" cy="16314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-7391754"/>
            <a:satOff val="-12816"/>
            <a:lumOff val="-1289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-7391754"/>
              <a:satOff val="-12816"/>
              <a:lumOff val="-128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kern="1200" noProof="0" dirty="0"/>
            <a:t>qualitative approach to identify positive externalities for the EU-15</a:t>
          </a:r>
        </a:p>
      </dsp:txBody>
      <dsp:txXfrm>
        <a:off x="2803064" y="3793081"/>
        <a:ext cx="4564450" cy="1223574"/>
      </dsp:txXfrm>
    </dsp:sp>
    <dsp:sp modelId="{28488B38-57DC-4243-8BF1-165619B2DE88}">
      <dsp:nvSpPr>
        <dsp:cNvPr id="0" name=""/>
        <dsp:cNvSpPr/>
      </dsp:nvSpPr>
      <dsp:spPr>
        <a:xfrm>
          <a:off x="0" y="3589152"/>
          <a:ext cx="2803064" cy="1631432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32385" rIns="64770" bIns="3238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noProof="0" dirty="0"/>
            <a:t>case studies</a:t>
          </a:r>
        </a:p>
      </dsp:txBody>
      <dsp:txXfrm>
        <a:off x="79640" y="3668792"/>
        <a:ext cx="2643784" cy="1472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6" cy="496174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9744" y="0"/>
            <a:ext cx="2946345" cy="496174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35F4BAE-EDDA-455A-8527-1D2FB1EDFBC7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1" y="9428879"/>
            <a:ext cx="2946346" cy="496174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9744" y="9428879"/>
            <a:ext cx="2946345" cy="496174"/>
          </a:xfrm>
          <a:prstGeom prst="rect">
            <a:avLst/>
          </a:prstGeom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C6D7DE3-3C3F-444B-BA2F-B9624E10CFC9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240693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346" cy="497759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9744" y="0"/>
            <a:ext cx="2946345" cy="497759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EED7407-A035-410C-906A-E01D7B3BAF0C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6" rIns="91430" bIns="45716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927" y="4776264"/>
            <a:ext cx="5437822" cy="3909149"/>
          </a:xfrm>
          <a:prstGeom prst="rect">
            <a:avLst/>
          </a:prstGeom>
        </p:spPr>
        <p:txBody>
          <a:bodyPr vert="horz" lIns="91430" tIns="45716" rIns="91430" bIns="45716" rtlCol="0"/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1" y="9428880"/>
            <a:ext cx="2946346" cy="497759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9744" y="9428880"/>
            <a:ext cx="2946345" cy="497759"/>
          </a:xfrm>
          <a:prstGeom prst="rect">
            <a:avLst/>
          </a:prstGeom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A8D7CF0-22F4-43F8-9D01-0EE53C66643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63260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 dirty="0"/>
          </a:p>
        </p:txBody>
      </p:sp>
      <p:sp>
        <p:nvSpPr>
          <p:cNvPr id="3686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AF253D4-0679-49DC-ACFC-66D63EFBC44B}" type="slidenum">
              <a:rPr lang="pl-PL" altLang="pl-PL"/>
              <a:pPr eaLnBrk="1" hangingPunct="1">
                <a:spcBef>
                  <a:spcPct val="0"/>
                </a:spcBef>
              </a:pPr>
              <a:t>2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l-PL" dirty="0"/>
          </a:p>
        </p:txBody>
      </p:sp>
      <p:sp>
        <p:nvSpPr>
          <p:cNvPr id="4710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8155B8E-6142-453E-9722-0560B6503C4F}" type="slidenum">
              <a:rPr lang="pl-PL" altLang="pl-PL"/>
              <a:pPr eaLnBrk="1" hangingPunct="1">
                <a:spcBef>
                  <a:spcPct val="0"/>
                </a:spcBef>
              </a:pPr>
              <a:t>11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Symbol zastępczy notatek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pl-PL" altLang="pl-PL" dirty="0"/>
          </a:p>
        </p:txBody>
      </p:sp>
      <p:sp>
        <p:nvSpPr>
          <p:cNvPr id="4813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757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9225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694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216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8631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5099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1568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BC2C0F4-C2C7-4B8F-AA89-67BF87DDEB0A}" type="slidenum">
              <a:rPr lang="pl-PL" altLang="pl-PL"/>
              <a:pPr eaLnBrk="1" hangingPunct="1">
                <a:spcBef>
                  <a:spcPct val="0"/>
                </a:spcBef>
              </a:pPr>
              <a:t>12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Symbol zastępczy notatek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pl-PL" altLang="pl-PL" dirty="0"/>
          </a:p>
        </p:txBody>
      </p:sp>
      <p:sp>
        <p:nvSpPr>
          <p:cNvPr id="5018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757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9225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694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216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8631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5099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1568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AB0879A-19C0-413E-B227-7B3947C35808}" type="slidenum">
              <a:rPr lang="pl-PL" altLang="pl-PL"/>
              <a:pPr eaLnBrk="1" hangingPunct="1">
                <a:spcBef>
                  <a:spcPct val="0"/>
                </a:spcBef>
              </a:pPr>
              <a:t>13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 dirty="0"/>
          </a:p>
        </p:txBody>
      </p:sp>
      <p:sp>
        <p:nvSpPr>
          <p:cNvPr id="5120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268C835-F170-40EC-93FE-C6AD7FA225C7}" type="slidenum">
              <a:rPr lang="pl-PL" altLang="pl-PL"/>
              <a:pPr eaLnBrk="1" hangingPunct="1">
                <a:spcBef>
                  <a:spcPct val="0"/>
                </a:spcBef>
              </a:pPr>
              <a:t>14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 dirty="0"/>
          </a:p>
        </p:txBody>
      </p:sp>
      <p:sp>
        <p:nvSpPr>
          <p:cNvPr id="5222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5CD0404-B2DA-42D0-8AC1-AD4468EA5C26}" type="slidenum">
              <a:rPr lang="pl-PL" altLang="pl-PL"/>
              <a:pPr eaLnBrk="1" hangingPunct="1">
                <a:spcBef>
                  <a:spcPct val="0"/>
                </a:spcBef>
              </a:pPr>
              <a:t>15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dirty="0"/>
          </a:p>
        </p:txBody>
      </p:sp>
      <p:sp>
        <p:nvSpPr>
          <p:cNvPr id="4915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757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9225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694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216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8631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5099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1568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B53726A-D815-4ED6-961F-D455DAF0876E}" type="slidenum">
              <a:rPr lang="pl-PL" altLang="pl-PL"/>
              <a:pPr eaLnBrk="1" hangingPunct="1">
                <a:spcBef>
                  <a:spcPct val="0"/>
                </a:spcBef>
              </a:pPr>
              <a:t>16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ymbol zastępczy notatek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defRPr/>
            </a:pPr>
            <a:endParaRPr lang="pl-PL" altLang="pl-PL" dirty="0"/>
          </a:p>
        </p:txBody>
      </p:sp>
      <p:sp>
        <p:nvSpPr>
          <p:cNvPr id="5325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757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9225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694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216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8631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5099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1568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BF3B42C-FA07-49D8-8004-C6BBB8183C91}" type="slidenum">
              <a:rPr lang="pl-PL" altLang="pl-PL"/>
              <a:pPr eaLnBrk="1" hangingPunct="1">
                <a:spcBef>
                  <a:spcPct val="0"/>
                </a:spcBef>
              </a:pPr>
              <a:t>17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 dirty="0"/>
          </a:p>
        </p:txBody>
      </p:sp>
      <p:sp>
        <p:nvSpPr>
          <p:cNvPr id="5530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63BB3997-DDE7-48B2-A137-DE6A63614E41}" type="slidenum">
              <a:rPr lang="pl-PL" altLang="pl-PL"/>
              <a:pPr eaLnBrk="1" hangingPunct="1">
                <a:spcBef>
                  <a:spcPct val="0"/>
                </a:spcBef>
              </a:pPr>
              <a:t>18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l-PL" dirty="0"/>
          </a:p>
        </p:txBody>
      </p:sp>
      <p:sp>
        <p:nvSpPr>
          <p:cNvPr id="5734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E7D6FAC-E7E3-4238-8770-280438E82F81}" type="slidenum">
              <a:rPr lang="pl-PL" altLang="pl-PL"/>
              <a:pPr eaLnBrk="1" hangingPunct="1">
                <a:spcBef>
                  <a:spcPct val="0"/>
                </a:spcBef>
              </a:pPr>
              <a:t>19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baseline="0" dirty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757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9225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694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216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8631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5099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1568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54D6E6E-2A1E-4D3C-AF4A-5818DA18B492}" type="slidenum">
              <a:rPr lang="pl-PL" altLang="pl-PL"/>
              <a:pPr eaLnBrk="1" hangingPunct="1">
                <a:spcBef>
                  <a:spcPct val="0"/>
                </a:spcBef>
              </a:pPr>
              <a:t>20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dirty="0"/>
          </a:p>
        </p:txBody>
      </p:sp>
      <p:sp>
        <p:nvSpPr>
          <p:cNvPr id="3891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757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9225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694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216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8631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5099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1568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FE3741E-A791-4B65-8F9A-33E7872935ED}" type="slidenum">
              <a:rPr lang="pl-PL" altLang="pl-PL"/>
              <a:pPr eaLnBrk="1" hangingPunct="1">
                <a:spcBef>
                  <a:spcPct val="0"/>
                </a:spcBef>
              </a:pPr>
              <a:t>3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  <p:sp>
        <p:nvSpPr>
          <p:cNvPr id="5939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F19FFD7-4393-45D1-9DB9-980A6ECC7FCD}" type="slidenum">
              <a:rPr lang="pl-PL" altLang="pl-PL"/>
              <a:pPr eaLnBrk="1" hangingPunct="1">
                <a:spcBef>
                  <a:spcPct val="0"/>
                </a:spcBef>
              </a:pPr>
              <a:t>21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Symbol zastępczy notatek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pl-PL" altLang="pl-PL" dirty="0"/>
          </a:p>
        </p:txBody>
      </p:sp>
      <p:sp>
        <p:nvSpPr>
          <p:cNvPr id="4608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757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9225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694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216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8631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5099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1568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6EB7364-21FC-4AD3-B8E7-146A2EB9CBA1}" type="slidenum">
              <a:rPr lang="pl-PL" altLang="pl-PL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22</a:t>
            </a:fld>
            <a:endParaRPr lang="pl-PL" alt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 dirty="0"/>
          </a:p>
        </p:txBody>
      </p:sp>
      <p:sp>
        <p:nvSpPr>
          <p:cNvPr id="6042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757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9225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694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216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8631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5099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1568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9D28718-544E-48B5-A015-595DB5AE0CB0}" type="slidenum">
              <a:rPr lang="pl-PL" altLang="pl-PL"/>
              <a:pPr eaLnBrk="1" hangingPunct="1">
                <a:spcBef>
                  <a:spcPct val="0"/>
                </a:spcBef>
              </a:pPr>
              <a:t>23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pl-PL" altLang="pl-PL"/>
          </a:p>
        </p:txBody>
      </p:sp>
      <p:sp>
        <p:nvSpPr>
          <p:cNvPr id="6349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757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9225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694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216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8631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5099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1568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B602AAF-2D4D-4E70-A0A4-95944EBCFE62}" type="slidenum">
              <a:rPr lang="pl-PL" altLang="pl-PL"/>
              <a:pPr eaLnBrk="1" hangingPunct="1">
                <a:spcBef>
                  <a:spcPct val="0"/>
                </a:spcBef>
              </a:pPr>
              <a:t>24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 dirty="0"/>
          </a:p>
        </p:txBody>
      </p:sp>
      <p:sp>
        <p:nvSpPr>
          <p:cNvPr id="6451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46B5623-269B-4BCD-AA1B-A331B1C10DBC}" type="slidenum">
              <a:rPr lang="pl-PL" altLang="pl-PL"/>
              <a:pPr eaLnBrk="1" hangingPunct="1">
                <a:spcBef>
                  <a:spcPct val="0"/>
                </a:spcBef>
              </a:pPr>
              <a:t>25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 dirty="0"/>
          </a:p>
        </p:txBody>
      </p:sp>
      <p:sp>
        <p:nvSpPr>
          <p:cNvPr id="3789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A0C898E7-DAD6-45AC-A587-F7A3752381C9}" type="slidenum">
              <a:rPr lang="pl-PL" altLang="pl-PL"/>
              <a:pPr eaLnBrk="1" hangingPunct="1">
                <a:spcBef>
                  <a:spcPct val="0"/>
                </a:spcBef>
              </a:pPr>
              <a:t>4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noProof="0" dirty="0"/>
          </a:p>
        </p:txBody>
      </p:sp>
      <p:sp>
        <p:nvSpPr>
          <p:cNvPr id="3994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5B6C3CA-2E58-42BA-91FE-689F2D4EA93E}" type="slidenum">
              <a:rPr lang="pl-PL" altLang="pl-PL"/>
              <a:pPr eaLnBrk="1" hangingPunct="1">
                <a:spcBef>
                  <a:spcPct val="0"/>
                </a:spcBef>
              </a:pPr>
              <a:t>5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l-PL" dirty="0"/>
          </a:p>
        </p:txBody>
      </p:sp>
      <p:sp>
        <p:nvSpPr>
          <p:cNvPr id="4403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F8E9022-8A14-4911-AD57-55B8BB325579}" type="slidenum">
              <a:rPr lang="pl-PL" altLang="pl-PL"/>
              <a:pPr eaLnBrk="1" hangingPunct="1">
                <a:spcBef>
                  <a:spcPct val="0"/>
                </a:spcBef>
              </a:pPr>
              <a:t>6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 b="1" dirty="0"/>
          </a:p>
        </p:txBody>
      </p:sp>
      <p:sp>
        <p:nvSpPr>
          <p:cNvPr id="4301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757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9225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694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216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8631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5099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1568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9023D7-67F5-4628-AE45-18A0E4993761}" type="slidenum">
              <a:rPr lang="pl-PL" altLang="pl-PL"/>
              <a:pPr eaLnBrk="1" hangingPunct="1">
                <a:spcBef>
                  <a:spcPct val="0"/>
                </a:spcBef>
              </a:pPr>
              <a:t>7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pl-PL" dirty="0"/>
          </a:p>
        </p:txBody>
      </p:sp>
      <p:sp>
        <p:nvSpPr>
          <p:cNvPr id="4198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815D754-B42D-43E4-9A1D-E0B3029BFBAA}" type="slidenum">
              <a:rPr lang="pl-PL" altLang="pl-PL"/>
              <a:pPr eaLnBrk="1" hangingPunct="1">
                <a:spcBef>
                  <a:spcPct val="0"/>
                </a:spcBef>
              </a:pPr>
              <a:t>8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  <p:sp>
        <p:nvSpPr>
          <p:cNvPr id="4506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1171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7640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4108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0577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7045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3514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7998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429B685-253C-4929-BFFB-65D00C6E6E81}" type="slidenum">
              <a:rPr lang="pl-PL" altLang="pl-PL"/>
              <a:pPr eaLnBrk="1" hangingPunct="1">
                <a:spcBef>
                  <a:spcPct val="0"/>
                </a:spcBef>
              </a:pPr>
              <a:t>9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Symbol zastępczy notatek 2"/>
          <p:cNvSpPr>
            <a:spLocks noGrp="1"/>
          </p:cNvSpPr>
          <p:nvPr>
            <p:ph type="body"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endParaRPr lang="pl-PL" altLang="pl-PL" dirty="0"/>
          </a:p>
        </p:txBody>
      </p:sp>
      <p:sp>
        <p:nvSpPr>
          <p:cNvPr id="4608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1761" indent="-285293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2757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599225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5694" indent="-22823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2162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68631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5099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1568" indent="-228234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6EB7364-21FC-4AD3-B8E7-146A2EB9CBA1}" type="slidenum">
              <a:rPr lang="pl-PL" altLang="pl-PL"/>
              <a:pPr eaLnBrk="1" hangingPunct="1">
                <a:spcBef>
                  <a:spcPct val="0"/>
                </a:spcBef>
              </a:pPr>
              <a:t>10</a:t>
            </a:fld>
            <a:endParaRPr lang="pl-PL" alt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68F78-860E-4AAB-B2EB-18568CBE36B9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5A17D-09A7-4AEC-BA34-409B669AB109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965534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EF948-166B-4AF3-8644-B169B3561F93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ED1C6-F2FD-4066-AEAF-F2B30CFFF8BB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0054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93E0F-55AD-4849-BDC0-B03391FC7DE0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67D1A-F611-437D-A9BD-9812EE1BD0C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611981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 dirty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224EA-6C45-43FA-809C-329BC01E6BBE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4FF47-C7E5-4AA7-8B3A-42D451717C9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4391443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6" descr="imapp_id_singles-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600" y="6245225"/>
            <a:ext cx="1616075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84092"/>
            <a:ext cx="78867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349250" y="6300788"/>
            <a:ext cx="2057400" cy="365125"/>
          </a:xfrm>
        </p:spPr>
        <p:txBody>
          <a:bodyPr/>
          <a:lstStyle>
            <a:lvl1pPr algn="ctr">
              <a:defRPr/>
            </a:lvl1pPr>
          </a:lstStyle>
          <a:p>
            <a:fld id="{CA482367-8239-496A-9D34-7B79616E9453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729303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F715D-DA63-426B-A098-9005E6A50D17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917F0-2BD2-4C74-86BE-7173F5C66F40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0533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3F6D6-0BFE-448C-9939-9C77E817D810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19C7D-EBF8-4E3E-81BD-3E6644E8DE4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0536663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91497-4037-43DE-B3D8-F9A88E03B36F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A81244-74C3-4923-8CED-B2CED810C6C0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392907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17705-85F5-4DCF-A59B-151840D65219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C8CFA9-9075-4705-B9CF-D46288318308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8772647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410153" y="4734379"/>
            <a:ext cx="6323693" cy="1081089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34243603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8695" y="109459"/>
            <a:ext cx="5649665" cy="868568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5495F-E3B0-4A72-88EA-676F5F958F2B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FF5FA-43D8-473E-B8C8-1AABF3DA7FA3}" type="slidenum">
              <a:rPr lang="pl-PL" altLang="pl-PL"/>
              <a:pPr/>
              <a:t>‹#›</a:t>
            </a:fld>
            <a:endParaRPr lang="pl-PL" altLang="pl-PL"/>
          </a:p>
        </p:txBody>
      </p:sp>
      <p:pic>
        <p:nvPicPr>
          <p:cNvPr id="10" name="Obraz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8525" y="0"/>
            <a:ext cx="140053" cy="1081209"/>
          </a:xfrm>
          <a:prstGeom prst="rect">
            <a:avLst/>
          </a:prstGeom>
        </p:spPr>
      </p:pic>
      <p:pic>
        <p:nvPicPr>
          <p:cNvPr id="2" name="Obraz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185" y="456006"/>
            <a:ext cx="1001465" cy="288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4162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E311B-95C4-4085-B064-EA48BCD475CF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304667-D1AD-467A-A882-C4FCE58737DD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6173509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077D-D183-469E-966D-0569570889E8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F0B74-EBDA-4E40-9DDB-EE39AC23077E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7134243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l-PL" noProof="0"/>
              <a:t>Kliknij ikonę, aby dodać obraz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D3CA4-89F4-48E8-9902-F73C67A09182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3B22F-B515-46CF-B1FA-D0A91DE1B04A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973496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743C3-4129-4908-98A2-A7B76D498398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296557-FA90-4C19-BC61-1008C193E74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846242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87566-1EA2-4A27-98E4-F00FD9864A02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7BAEF-DFE0-45B0-B8F5-B1772D340AA0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111356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535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ytuł 1"/>
          <p:cNvSpPr>
            <a:spLocks noGrp="1"/>
          </p:cNvSpPr>
          <p:nvPr>
            <p:ph type="title"/>
          </p:nvPr>
        </p:nvSpPr>
        <p:spPr>
          <a:xfrm>
            <a:off x="1333953" y="2888455"/>
            <a:ext cx="6323693" cy="1081089"/>
          </a:xfrm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pl-PL" dirty="0"/>
              <a:t>Kliknij, aby edytować styl</a:t>
            </a:r>
          </a:p>
        </p:txBody>
      </p:sp>
    </p:spTree>
    <p:extLst>
      <p:ext uri="{BB962C8B-B14F-4D97-AF65-F5344CB8AC3E}">
        <p14:creationId xmlns:p14="http://schemas.microsoft.com/office/powerpoint/2010/main" val="556110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869160"/>
            <a:ext cx="7272808" cy="86409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10" name="Podnadpis 2"/>
          <p:cNvSpPr txBox="1">
            <a:spLocks/>
          </p:cNvSpPr>
          <p:nvPr userDrawn="1"/>
        </p:nvSpPr>
        <p:spPr>
          <a:xfrm>
            <a:off x="1403648" y="3140968"/>
            <a:ext cx="7209184" cy="115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solidFill>
                  <a:prstClr val="black"/>
                </a:solidFill>
              </a:rPr>
              <a:t>MINISTRY OF REGIONAL DEVELOPMENT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dirty="0" smtClean="0">
                <a:solidFill>
                  <a:prstClr val="black"/>
                </a:solidFill>
              </a:rPr>
              <a:t>NATIONAL COORDINATION AUTHORITY</a:t>
            </a:r>
          </a:p>
        </p:txBody>
      </p:sp>
    </p:spTree>
    <p:extLst>
      <p:ext uri="{BB962C8B-B14F-4D97-AF65-F5344CB8AC3E}">
        <p14:creationId xmlns:p14="http://schemas.microsoft.com/office/powerpoint/2010/main" val="202774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38884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4637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46449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</p:spTree>
    <p:extLst>
      <p:ext uri="{BB962C8B-B14F-4D97-AF65-F5344CB8AC3E}">
        <p14:creationId xmlns:p14="http://schemas.microsoft.com/office/powerpoint/2010/main" val="348565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51"/>
            <a:ext cx="8229600" cy="388843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5436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FB3D0-0602-424D-A636-A13C0D8A3CCD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00AA60-8373-4361-BE49-01FC0A3AFA91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4219360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E8AFA4-4355-41E7-8B03-954C074AD054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B08CD3-A8A2-4991-8150-A02F7302ED2E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780520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210B3-A5B8-4977-A0C3-93A264938BCE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CE67-4BA3-4D38-9725-C112D090BFF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945639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4E0B7-285B-4A3B-B807-85684F413D32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706C81-8D6D-4B28-BA0D-37069308CBD3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732921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EE044-4E8F-4852-87B2-319DC753F685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09DE70-A683-4634-9B45-F3AACA4896D2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992029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E107B-99FF-4143-87D1-3B21AF160DD7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6407A-61FC-465C-9DA4-52621C7C9597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04705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EA209-3716-416A-A96F-95CD8AC0FB94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0C59B2-6A6C-466A-BE2E-BB894318A181}" type="slidenum">
              <a:rPr lang="pl-PL" altLang="pl-PL"/>
              <a:pPr/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335353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7.xml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7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90AF34-5D51-43CC-85A7-536DB3CFDDCF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01E706B5-7F16-4D19-BFF5-1E264FF2334A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  <a:endParaRPr lang="en-US" altLang="pl-PL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  <a:endParaRPr lang="en-US" altLang="pl-P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046171-56A6-42E5-B7F2-ECE7042F2DA8}" type="datetimeFigureOut">
              <a:rPr lang="pl-PL"/>
              <a:pPr>
                <a:defRPr/>
              </a:pPr>
              <a:t>2016-10-31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0320A259-DA77-4D3E-A084-294130D0BB6D}" type="slidenum">
              <a:rPr lang="pl-PL" altLang="pl-PL"/>
              <a:pPr/>
              <a:t>‹#›</a:t>
            </a:fld>
            <a:endParaRPr lang="pl-PL" alt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94" r:id="rId2"/>
    <p:sldLayoutId id="2147483786" r:id="rId3"/>
    <p:sldLayoutId id="2147483787" r:id="rId4"/>
    <p:sldLayoutId id="2147483788" r:id="rId5"/>
    <p:sldLayoutId id="2147483789" r:id="rId6"/>
    <p:sldLayoutId id="2147483795" r:id="rId7"/>
    <p:sldLayoutId id="2147483796" r:id="rId8"/>
    <p:sldLayoutId id="2147483790" r:id="rId9"/>
    <p:sldLayoutId id="2147483791" r:id="rId10"/>
    <p:sldLayoutId id="2147483792" r:id="rId11"/>
    <p:sldLayoutId id="2147483793" r:id="rId12"/>
    <p:sldLayoutId id="2147483797" r:id="rId1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nok bubliny.jpg"/>
          <p:cNvPicPr>
            <a:picLocks noChangeAspect="1"/>
          </p:cNvPicPr>
          <p:nvPr/>
        </p:nvPicPr>
        <p:blipFill>
          <a:blip r:embed="rId6" cstate="print"/>
          <a:srcRect l="8249"/>
          <a:stretch>
            <a:fillRect/>
          </a:stretch>
        </p:blipFill>
        <p:spPr>
          <a:xfrm>
            <a:off x="-1" y="1614398"/>
            <a:ext cx="6621899" cy="4825884"/>
          </a:xfrm>
          <a:prstGeom prst="rect">
            <a:avLst/>
          </a:prstGeom>
        </p:spPr>
      </p:pic>
      <p:sp>
        <p:nvSpPr>
          <p:cNvPr id="9" name="Obdélník 8"/>
          <p:cNvSpPr>
            <a:spLocks noChangeAspect="1"/>
          </p:cNvSpPr>
          <p:nvPr/>
        </p:nvSpPr>
        <p:spPr>
          <a:xfrm>
            <a:off x="0" y="2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 dirty="0">
              <a:noFill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260650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cs-CZ" dirty="0">
              <a:noFill/>
            </a:endParaRPr>
          </a:p>
        </p:txBody>
      </p:sp>
      <p:pic>
        <p:nvPicPr>
          <p:cNvPr id="12" name="Picture 2" descr="C:\Users\lukond\Pictures\mmr_cz_rgb.jp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63893"/>
            <a:ext cx="2408237" cy="56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N:\OBECNÉ\Loga 2014-2020\Logolinky 2014_2020\OPTP\RGB\PNG\EN_RO_B_C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915999"/>
            <a:ext cx="3317876" cy="104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90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9.xml"/><Relationship Id="rId4" Type="http://schemas.openxmlformats.org/officeDocument/2006/relationships/chart" Target="../charts/char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3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2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How do EU-15 Member States benefit </a:t>
            </a:r>
            <a:br>
              <a:rPr lang="en-US" sz="2400" dirty="0"/>
            </a:br>
            <a:r>
              <a:rPr lang="en-US" sz="2400" dirty="0"/>
              <a:t>from Cohesion Policy in the V4 countries?</a:t>
            </a:r>
          </a:p>
        </p:txBody>
      </p:sp>
    </p:spTree>
    <p:extLst>
      <p:ext uri="{BB962C8B-B14F-4D97-AF65-F5344CB8AC3E}">
        <p14:creationId xmlns:p14="http://schemas.microsoft.com/office/powerpoint/2010/main" val="1173925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rostokąt 101"/>
          <p:cNvSpPr/>
          <p:nvPr/>
        </p:nvSpPr>
        <p:spPr>
          <a:xfrm>
            <a:off x="53975" y="3406775"/>
            <a:ext cx="1989138" cy="33480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3" name="Prostokąt 62"/>
          <p:cNvSpPr/>
          <p:nvPr/>
        </p:nvSpPr>
        <p:spPr>
          <a:xfrm>
            <a:off x="2041525" y="3406775"/>
            <a:ext cx="4162425" cy="3355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What kind of benefits?</a:t>
            </a:r>
          </a:p>
        </p:txBody>
      </p:sp>
      <p:sp>
        <p:nvSpPr>
          <p:cNvPr id="3" name="Prostokąt 2"/>
          <p:cNvSpPr/>
          <p:nvPr/>
        </p:nvSpPr>
        <p:spPr>
          <a:xfrm>
            <a:off x="2479675" y="1254125"/>
            <a:ext cx="4183063" cy="8191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benefits to EU-15 countries resulting from Cohesion Policy in V4</a:t>
            </a:r>
          </a:p>
        </p:txBody>
      </p:sp>
      <p:sp>
        <p:nvSpPr>
          <p:cNvPr id="4" name="Prostokąt 3"/>
          <p:cNvSpPr/>
          <p:nvPr/>
        </p:nvSpPr>
        <p:spPr>
          <a:xfrm>
            <a:off x="1322388" y="2236788"/>
            <a:ext cx="3314700" cy="6445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total economic benefits</a:t>
            </a:r>
          </a:p>
        </p:txBody>
      </p:sp>
      <p:sp>
        <p:nvSpPr>
          <p:cNvPr id="5" name="Prostokąt 4"/>
          <p:cNvSpPr/>
          <p:nvPr/>
        </p:nvSpPr>
        <p:spPr>
          <a:xfrm>
            <a:off x="6151563" y="2616200"/>
            <a:ext cx="2817812" cy="65563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/>
              <a:t>positive externalities</a:t>
            </a:r>
          </a:p>
        </p:txBody>
      </p:sp>
      <p:cxnSp>
        <p:nvCxnSpPr>
          <p:cNvPr id="7" name="Łącznik prosty ze strzałką 6"/>
          <p:cNvCxnSpPr>
            <a:stCxn id="3" idx="2"/>
            <a:endCxn id="4" idx="0"/>
          </p:cNvCxnSpPr>
          <p:nvPr/>
        </p:nvCxnSpPr>
        <p:spPr>
          <a:xfrm flipH="1">
            <a:off x="2979738" y="2073275"/>
            <a:ext cx="1590675" cy="16351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/>
          <p:cNvCxnSpPr>
            <a:stCxn id="3" idx="2"/>
            <a:endCxn id="5" idx="0"/>
          </p:cNvCxnSpPr>
          <p:nvPr/>
        </p:nvCxnSpPr>
        <p:spPr>
          <a:xfrm>
            <a:off x="4570413" y="2073275"/>
            <a:ext cx="2989262" cy="542925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rostokąt 11"/>
          <p:cNvSpPr/>
          <p:nvPr/>
        </p:nvSpPr>
        <p:spPr>
          <a:xfrm>
            <a:off x="179388" y="3810000"/>
            <a:ext cx="1800225" cy="719138"/>
          </a:xfrm>
          <a:prstGeom prst="rect">
            <a:avLst/>
          </a:prstGeom>
          <a:solidFill>
            <a:schemeClr val="accent1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indirect export benefits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2203450" y="3810000"/>
            <a:ext cx="1800225" cy="719138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direct export benefits</a:t>
            </a:r>
          </a:p>
        </p:txBody>
      </p:sp>
      <p:cxnSp>
        <p:nvCxnSpPr>
          <p:cNvPr id="18" name="Łącznik prosty ze strzałką 17"/>
          <p:cNvCxnSpPr>
            <a:stCxn id="4" idx="2"/>
            <a:endCxn id="46" idx="0"/>
          </p:cNvCxnSpPr>
          <p:nvPr/>
        </p:nvCxnSpPr>
        <p:spPr>
          <a:xfrm>
            <a:off x="2979738" y="2881313"/>
            <a:ext cx="2143125" cy="928687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/>
          <p:cNvCxnSpPr>
            <a:stCxn id="4" idx="2"/>
            <a:endCxn id="12" idx="0"/>
          </p:cNvCxnSpPr>
          <p:nvPr/>
        </p:nvCxnSpPr>
        <p:spPr>
          <a:xfrm flipH="1">
            <a:off x="1079500" y="2881313"/>
            <a:ext cx="1900238" cy="928687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rostokąt 26"/>
          <p:cNvSpPr/>
          <p:nvPr/>
        </p:nvSpPr>
        <p:spPr>
          <a:xfrm>
            <a:off x="6380163" y="3552825"/>
            <a:ext cx="2543175" cy="512763"/>
          </a:xfrm>
          <a:prstGeom prst="rect">
            <a:avLst/>
          </a:prstGeom>
          <a:solidFill>
            <a:srgbClr val="9D6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transport infrastructure</a:t>
            </a:r>
          </a:p>
        </p:txBody>
      </p:sp>
      <p:sp>
        <p:nvSpPr>
          <p:cNvPr id="28" name="Prostokąt 27"/>
          <p:cNvSpPr/>
          <p:nvPr/>
        </p:nvSpPr>
        <p:spPr>
          <a:xfrm>
            <a:off x="6381750" y="4954588"/>
            <a:ext cx="2541588" cy="520700"/>
          </a:xfrm>
          <a:prstGeom prst="rect">
            <a:avLst/>
          </a:prstGeom>
          <a:solidFill>
            <a:srgbClr val="9D6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R&amp;D and universities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6388100" y="4221163"/>
            <a:ext cx="2541588" cy="522287"/>
          </a:xfrm>
          <a:prstGeom prst="rect">
            <a:avLst/>
          </a:prstGeom>
          <a:solidFill>
            <a:srgbClr val="9D6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environment protection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6381750" y="5692775"/>
            <a:ext cx="2554288" cy="520700"/>
          </a:xfrm>
          <a:prstGeom prst="rect">
            <a:avLst/>
          </a:prstGeom>
          <a:solidFill>
            <a:srgbClr val="9D6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30000"/>
              </a:spcBef>
              <a:defRPr/>
            </a:pPr>
            <a:r>
              <a:rPr lang="en-US" dirty="0"/>
              <a:t>enterprise support</a:t>
            </a:r>
          </a:p>
        </p:txBody>
      </p:sp>
      <p:sp>
        <p:nvSpPr>
          <p:cNvPr id="46" name="Prostokąt 45"/>
          <p:cNvSpPr/>
          <p:nvPr/>
        </p:nvSpPr>
        <p:spPr>
          <a:xfrm>
            <a:off x="4222750" y="3810000"/>
            <a:ext cx="1800225" cy="719138"/>
          </a:xfrm>
          <a:prstGeom prst="rect">
            <a:avLst/>
          </a:prstGeom>
          <a:solidFill>
            <a:schemeClr val="accent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direct capital benefits</a:t>
            </a:r>
          </a:p>
        </p:txBody>
      </p:sp>
      <p:sp>
        <p:nvSpPr>
          <p:cNvPr id="73" name="pole tekstowe 72"/>
          <p:cNvSpPr txBox="1"/>
          <p:nvPr/>
        </p:nvSpPr>
        <p:spPr>
          <a:xfrm>
            <a:off x="2033588" y="5921375"/>
            <a:ext cx="4117975" cy="8318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  <a:cs typeface="+mn-cs"/>
              </a:rPr>
              <a:t>direct involvement as contractors/suppliers </a:t>
            </a:r>
            <a:br>
              <a:rPr lang="en-US" sz="1600" dirty="0">
                <a:latin typeface="+mn-lt"/>
                <a:cs typeface="+mn-cs"/>
              </a:rPr>
            </a:br>
            <a:r>
              <a:rPr lang="en-US" sz="1600" dirty="0">
                <a:latin typeface="+mn-lt"/>
                <a:cs typeface="+mn-cs"/>
              </a:rPr>
              <a:t>in EU-funded projects</a:t>
            </a:r>
          </a:p>
        </p:txBody>
      </p:sp>
      <p:sp>
        <p:nvSpPr>
          <p:cNvPr id="78" name="Prostokąt 77"/>
          <p:cNvSpPr/>
          <p:nvPr/>
        </p:nvSpPr>
        <p:spPr>
          <a:xfrm>
            <a:off x="842963" y="5105400"/>
            <a:ext cx="2260600" cy="441325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companies from EU-15</a:t>
            </a:r>
          </a:p>
        </p:txBody>
      </p:sp>
      <p:sp>
        <p:nvSpPr>
          <p:cNvPr id="79" name="Prostokąt 78"/>
          <p:cNvSpPr/>
          <p:nvPr/>
        </p:nvSpPr>
        <p:spPr>
          <a:xfrm>
            <a:off x="4003675" y="5102225"/>
            <a:ext cx="2200275" cy="72231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tx1"/>
                </a:solidFill>
              </a:rPr>
              <a:t>companies from V4,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owned by EU-15 </a:t>
            </a:r>
            <a:r>
              <a:rPr lang="en-US" sz="1600" dirty="0" smtClean="0">
                <a:solidFill>
                  <a:schemeClr val="tx1"/>
                </a:solidFill>
              </a:rPr>
              <a:t>capital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88" name="Łącznik prosty ze strzałką 87"/>
          <p:cNvCxnSpPr>
            <a:endCxn id="46" idx="2"/>
          </p:cNvCxnSpPr>
          <p:nvPr/>
        </p:nvCxnSpPr>
        <p:spPr>
          <a:xfrm flipV="1">
            <a:off x="5122863" y="4529138"/>
            <a:ext cx="0" cy="576262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pole tekstowe 106"/>
          <p:cNvSpPr txBox="1"/>
          <p:nvPr/>
        </p:nvSpPr>
        <p:spPr>
          <a:xfrm>
            <a:off x="39688" y="5922963"/>
            <a:ext cx="2003425" cy="831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latin typeface="+mn-lt"/>
                <a:cs typeface="+mn-cs"/>
              </a:rPr>
              <a:t>additional exports induced by Cohesion Policy spending</a:t>
            </a:r>
          </a:p>
        </p:txBody>
      </p:sp>
      <p:sp>
        <p:nvSpPr>
          <p:cNvPr id="6" name="Prostokąt 5"/>
          <p:cNvSpPr/>
          <p:nvPr/>
        </p:nvSpPr>
        <p:spPr>
          <a:xfrm>
            <a:off x="7399338" y="6592888"/>
            <a:ext cx="1570037" cy="265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22" name="Łącznik prosty ze strzałką 21"/>
          <p:cNvCxnSpPr>
            <a:stCxn id="4" idx="2"/>
            <a:endCxn id="13" idx="0"/>
          </p:cNvCxnSpPr>
          <p:nvPr/>
        </p:nvCxnSpPr>
        <p:spPr>
          <a:xfrm>
            <a:off x="2979738" y="2881313"/>
            <a:ext cx="123825" cy="928687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Nawias klamrowy zamykający 33"/>
          <p:cNvSpPr/>
          <p:nvPr/>
        </p:nvSpPr>
        <p:spPr>
          <a:xfrm rot="5400000">
            <a:off x="2049463" y="3092450"/>
            <a:ext cx="312738" cy="3595687"/>
          </a:xfrm>
          <a:prstGeom prst="rightBrac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/>
          <a:lstStyle/>
          <a:p>
            <a:pPr eaLnBrk="1" hangingPunct="1"/>
            <a:r>
              <a:rPr lang="pl-PL" altLang="pl-PL"/>
              <a:t>Additional exports from EU-15 to V4</a:t>
            </a:r>
          </a:p>
        </p:txBody>
      </p:sp>
      <p:graphicFrame>
        <p:nvGraphicFramePr>
          <p:cNvPr id="4" name="Wykres 3"/>
          <p:cNvGraphicFramePr>
            <a:graphicFrameLocks/>
          </p:cNvGraphicFramePr>
          <p:nvPr/>
        </p:nvGraphicFramePr>
        <p:xfrm>
          <a:off x="691816" y="3519237"/>
          <a:ext cx="7982952" cy="3025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pole tekstowe 4"/>
          <p:cNvSpPr txBox="1">
            <a:spLocks noChangeArrowheads="1"/>
          </p:cNvSpPr>
          <p:nvPr/>
        </p:nvSpPr>
        <p:spPr bwMode="auto">
          <a:xfrm>
            <a:off x="1270000" y="3365500"/>
            <a:ext cx="7267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>
                <a:solidFill>
                  <a:schemeClr val="accent1"/>
                </a:solidFill>
              </a:rPr>
              <a:t>Figure: </a:t>
            </a:r>
            <a:r>
              <a:rPr lang="pl-PL" altLang="pl-PL" sz="1400" b="1">
                <a:solidFill>
                  <a:schemeClr val="accent1"/>
                </a:solidFill>
              </a:rPr>
              <a:t>Additional exports from EU-15 to V4 induced by Cohesion Policy </a:t>
            </a:r>
            <a:r>
              <a:rPr lang="pl-PL" altLang="pl-PL" sz="1400">
                <a:solidFill>
                  <a:schemeClr val="accent1"/>
                </a:solidFill>
              </a:rPr>
              <a:t>(bilion EUR, 2010 prices)</a:t>
            </a:r>
          </a:p>
        </p:txBody>
      </p:sp>
      <p:sp>
        <p:nvSpPr>
          <p:cNvPr id="7" name="Prostokąt 6"/>
          <p:cNvSpPr/>
          <p:nvPr/>
        </p:nvSpPr>
        <p:spPr>
          <a:xfrm>
            <a:off x="692150" y="1317625"/>
            <a:ext cx="2159000" cy="18002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b="1" dirty="0" err="1"/>
              <a:t>implementation</a:t>
            </a:r>
            <a:r>
              <a:rPr lang="pl-PL" sz="1600" b="1" dirty="0"/>
              <a:t> of </a:t>
            </a:r>
            <a:r>
              <a:rPr lang="pl-PL" sz="1600" b="1" dirty="0" err="1"/>
              <a:t>Cohesion</a:t>
            </a:r>
            <a:r>
              <a:rPr lang="pl-PL" sz="1600" b="1" dirty="0"/>
              <a:t> Policy in V4</a:t>
            </a:r>
            <a:endParaRPr lang="en-GB" sz="1600" b="1" dirty="0"/>
          </a:p>
        </p:txBody>
      </p:sp>
      <p:sp>
        <p:nvSpPr>
          <p:cNvPr id="8" name="Prostokąt 7"/>
          <p:cNvSpPr/>
          <p:nvPr/>
        </p:nvSpPr>
        <p:spPr>
          <a:xfrm>
            <a:off x="3489325" y="1317625"/>
            <a:ext cx="2159000" cy="18002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b="1" dirty="0" err="1"/>
              <a:t>increased</a:t>
            </a:r>
            <a:r>
              <a:rPr lang="pl-PL" sz="1600" b="1" dirty="0"/>
              <a:t> </a:t>
            </a:r>
            <a:r>
              <a:rPr lang="pl-PL" sz="1600" b="1" dirty="0" err="1"/>
              <a:t>domestic</a:t>
            </a:r>
            <a:r>
              <a:rPr lang="pl-PL" sz="1600" b="1" dirty="0"/>
              <a:t> </a:t>
            </a:r>
            <a:r>
              <a:rPr lang="pl-PL" sz="1600" b="1" dirty="0" err="1"/>
              <a:t>aggregated</a:t>
            </a:r>
            <a:r>
              <a:rPr lang="pl-PL" sz="1600" b="1" dirty="0"/>
              <a:t> </a:t>
            </a:r>
            <a:r>
              <a:rPr lang="pl-PL" sz="1600" b="1" dirty="0" err="1"/>
              <a:t>demand</a:t>
            </a:r>
            <a:r>
              <a:rPr lang="pl-PL" sz="1600" b="1" dirty="0"/>
              <a:t> </a:t>
            </a:r>
            <a:r>
              <a:rPr lang="pl-PL" sz="1600" dirty="0"/>
              <a:t>(</a:t>
            </a:r>
            <a:r>
              <a:rPr lang="pl-PL" sz="1600" dirty="0" err="1"/>
              <a:t>consumption</a:t>
            </a:r>
            <a:r>
              <a:rPr lang="pl-PL" sz="1600" dirty="0"/>
              <a:t>, investment) and </a:t>
            </a:r>
            <a:r>
              <a:rPr lang="pl-PL" sz="1600" b="1" dirty="0" err="1"/>
              <a:t>increased</a:t>
            </a:r>
            <a:r>
              <a:rPr lang="pl-PL" sz="1600" b="1" dirty="0"/>
              <a:t> GDP</a:t>
            </a:r>
            <a:endParaRPr lang="en-GB" sz="1600" b="1" dirty="0"/>
          </a:p>
        </p:txBody>
      </p:sp>
      <p:sp>
        <p:nvSpPr>
          <p:cNvPr id="9" name="Prostokąt 8"/>
          <p:cNvSpPr/>
          <p:nvPr/>
        </p:nvSpPr>
        <p:spPr>
          <a:xfrm>
            <a:off x="6418263" y="1317625"/>
            <a:ext cx="2160587" cy="180022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600" b="1" dirty="0" err="1"/>
              <a:t>increased</a:t>
            </a:r>
            <a:r>
              <a:rPr lang="pl-PL" sz="1600" b="1" dirty="0"/>
              <a:t> </a:t>
            </a:r>
            <a:r>
              <a:rPr lang="pl-PL" sz="1600" b="1" dirty="0" err="1"/>
              <a:t>imports</a:t>
            </a:r>
            <a:r>
              <a:rPr lang="pl-PL" sz="1600" b="1" dirty="0"/>
              <a:t> of </a:t>
            </a:r>
            <a:r>
              <a:rPr lang="pl-PL" sz="1600" b="1" dirty="0" err="1"/>
              <a:t>consumption</a:t>
            </a:r>
            <a:r>
              <a:rPr lang="pl-PL" sz="1600" b="1" dirty="0"/>
              <a:t> and investment </a:t>
            </a:r>
            <a:r>
              <a:rPr lang="pl-PL" sz="1600" b="1" dirty="0" err="1"/>
              <a:t>goods</a:t>
            </a:r>
            <a:r>
              <a:rPr lang="pl-PL" sz="1600" b="1" dirty="0"/>
              <a:t> and services from EU-15 </a:t>
            </a:r>
            <a:r>
              <a:rPr lang="pl-PL" sz="1600" b="1" dirty="0" err="1"/>
              <a:t>countries</a:t>
            </a:r>
            <a:r>
              <a:rPr lang="pl-PL" sz="1600" b="1" dirty="0"/>
              <a:t> </a:t>
            </a:r>
            <a:r>
              <a:rPr lang="pl-PL" sz="1600" dirty="0"/>
              <a:t>(</a:t>
            </a:r>
            <a:r>
              <a:rPr lang="pl-PL" sz="1600" dirty="0" err="1"/>
              <a:t>main</a:t>
            </a:r>
            <a:r>
              <a:rPr lang="pl-PL" sz="1600" dirty="0"/>
              <a:t> trade </a:t>
            </a:r>
            <a:r>
              <a:rPr lang="pl-PL" sz="1600" dirty="0" err="1"/>
              <a:t>partners</a:t>
            </a:r>
            <a:r>
              <a:rPr lang="pl-PL" sz="1600" dirty="0"/>
              <a:t> of V4)</a:t>
            </a:r>
            <a:endParaRPr lang="en-GB" sz="1600" dirty="0"/>
          </a:p>
        </p:txBody>
      </p:sp>
      <p:cxnSp>
        <p:nvCxnSpPr>
          <p:cNvPr id="11" name="Łącznik prosty ze strzałką 10"/>
          <p:cNvCxnSpPr>
            <a:stCxn id="7" idx="3"/>
            <a:endCxn id="8" idx="1"/>
          </p:cNvCxnSpPr>
          <p:nvPr/>
        </p:nvCxnSpPr>
        <p:spPr>
          <a:xfrm>
            <a:off x="2851150" y="2217738"/>
            <a:ext cx="638175" cy="0"/>
          </a:xfrm>
          <a:prstGeom prst="straightConnector1">
            <a:avLst/>
          </a:prstGeom>
          <a:ln w="762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>
            <a:stCxn id="8" idx="3"/>
            <a:endCxn id="9" idx="1"/>
          </p:cNvCxnSpPr>
          <p:nvPr/>
        </p:nvCxnSpPr>
        <p:spPr>
          <a:xfrm>
            <a:off x="5648325" y="2217738"/>
            <a:ext cx="769938" cy="0"/>
          </a:xfrm>
          <a:prstGeom prst="straightConnector1">
            <a:avLst/>
          </a:prstGeom>
          <a:ln w="7620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/>
          <a:lstStyle/>
          <a:p>
            <a:pPr eaLnBrk="1" hangingPunct="1"/>
            <a:r>
              <a:rPr lang="pl-PL" altLang="pl-PL"/>
              <a:t>Indirect export benefits</a:t>
            </a:r>
          </a:p>
        </p:txBody>
      </p:sp>
      <p:sp>
        <p:nvSpPr>
          <p:cNvPr id="4" name="pole tekstowe 3"/>
          <p:cNvSpPr txBox="1">
            <a:spLocks noChangeArrowheads="1"/>
          </p:cNvSpPr>
          <p:nvPr/>
        </p:nvSpPr>
        <p:spPr bwMode="auto">
          <a:xfrm>
            <a:off x="841375" y="1474788"/>
            <a:ext cx="7267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>
                <a:solidFill>
                  <a:schemeClr val="accent1"/>
                </a:solidFill>
              </a:rPr>
              <a:t>Figure: </a:t>
            </a:r>
            <a:r>
              <a:rPr lang="pl-PL" altLang="pl-PL" sz="1400" b="1">
                <a:solidFill>
                  <a:schemeClr val="accent1"/>
                </a:solidFill>
              </a:rPr>
              <a:t>Additional indirect exports from EU-15 to V4 </a:t>
            </a:r>
            <a:br>
              <a:rPr lang="pl-PL" altLang="pl-PL" sz="1400" b="1">
                <a:solidFill>
                  <a:schemeClr val="accent1"/>
                </a:solidFill>
              </a:rPr>
            </a:br>
            <a:r>
              <a:rPr lang="pl-PL" altLang="pl-PL" sz="1400" b="1">
                <a:solidFill>
                  <a:schemeClr val="accent1"/>
                </a:solidFill>
              </a:rPr>
              <a:t>induced by Cohesion Policy in 2007-2013 programming period </a:t>
            </a:r>
            <a:r>
              <a:rPr lang="pl-PL" altLang="pl-PL" sz="1400">
                <a:solidFill>
                  <a:schemeClr val="accent1"/>
                </a:solidFill>
              </a:rPr>
              <a:t>(bilion EUR, 2010 prices)</a:t>
            </a:r>
          </a:p>
        </p:txBody>
      </p:sp>
      <p:graphicFrame>
        <p:nvGraphicFramePr>
          <p:cNvPr id="5" name="Wykres 4"/>
          <p:cNvGraphicFramePr>
            <a:graphicFrameLocks/>
          </p:cNvGraphicFramePr>
          <p:nvPr/>
        </p:nvGraphicFramePr>
        <p:xfrm>
          <a:off x="4072493" y="2192234"/>
          <a:ext cx="4947219" cy="2753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Wykres 6"/>
          <p:cNvGraphicFramePr>
            <a:graphicFrameLocks/>
          </p:cNvGraphicFramePr>
          <p:nvPr/>
        </p:nvGraphicFramePr>
        <p:xfrm>
          <a:off x="368423" y="2190565"/>
          <a:ext cx="8109752" cy="4041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Elipsa 7"/>
          <p:cNvSpPr/>
          <p:nvPr/>
        </p:nvSpPr>
        <p:spPr>
          <a:xfrm>
            <a:off x="1298575" y="2363788"/>
            <a:ext cx="2376488" cy="2339975"/>
          </a:xfrm>
          <a:prstGeom prst="ellipse">
            <a:avLst/>
          </a:prstGeom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/>
              <a:t>EUR </a:t>
            </a:r>
            <a:br>
              <a:rPr lang="pl-PL" dirty="0"/>
            </a:br>
            <a:r>
              <a:rPr lang="pl-PL" sz="3600" dirty="0"/>
              <a:t>76,9 </a:t>
            </a:r>
            <a:r>
              <a:rPr lang="pl-PL" dirty="0"/>
              <a:t/>
            </a:r>
            <a:br>
              <a:rPr lang="pl-PL" dirty="0"/>
            </a:br>
            <a:r>
              <a:rPr lang="pl-PL" dirty="0" err="1"/>
              <a:t>billion</a:t>
            </a:r>
            <a:endParaRPr lang="pl-PL" dirty="0"/>
          </a:p>
        </p:txBody>
      </p:sp>
      <p:sp>
        <p:nvSpPr>
          <p:cNvPr id="9" name="Strzałka w prawo 8"/>
          <p:cNvSpPr/>
          <p:nvPr/>
        </p:nvSpPr>
        <p:spPr>
          <a:xfrm>
            <a:off x="3843338" y="3205163"/>
            <a:ext cx="631825" cy="4619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/>
          <a:lstStyle/>
          <a:p>
            <a:pPr eaLnBrk="1" hangingPunct="1"/>
            <a:r>
              <a:rPr lang="en-US" altLang="pl-PL"/>
              <a:t>Direct benefits</a:t>
            </a:r>
          </a:p>
        </p:txBody>
      </p:sp>
      <p:graphicFrame>
        <p:nvGraphicFramePr>
          <p:cNvPr id="5" name="Wykres 4"/>
          <p:cNvGraphicFramePr>
            <a:graphicFrameLocks/>
          </p:cNvGraphicFramePr>
          <p:nvPr/>
        </p:nvGraphicFramePr>
        <p:xfrm>
          <a:off x="200606" y="1223926"/>
          <a:ext cx="8689394" cy="402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pole tekstowe 5"/>
          <p:cNvSpPr txBox="1">
            <a:spLocks noChangeArrowheads="1"/>
          </p:cNvSpPr>
          <p:nvPr/>
        </p:nvSpPr>
        <p:spPr bwMode="auto">
          <a:xfrm>
            <a:off x="1622425" y="1169988"/>
            <a:ext cx="7267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pl-PL" sz="1400">
                <a:solidFill>
                  <a:schemeClr val="accent1"/>
                </a:solidFill>
              </a:rPr>
              <a:t>Figure: </a:t>
            </a:r>
            <a:r>
              <a:rPr lang="en-US" altLang="pl-PL" sz="1400" b="1">
                <a:solidFill>
                  <a:schemeClr val="accent1"/>
                </a:solidFill>
              </a:rPr>
              <a:t>Structure of contracts in EU-funded projects (2007-2013 OPs)</a:t>
            </a:r>
            <a:endParaRPr lang="en-US" altLang="pl-PL" sz="1400">
              <a:solidFill>
                <a:schemeClr val="accent1"/>
              </a:solidFill>
            </a:endParaRPr>
          </a:p>
        </p:txBody>
      </p:sp>
      <p:sp>
        <p:nvSpPr>
          <p:cNvPr id="8" name="pole tekstowe 7"/>
          <p:cNvSpPr txBox="1">
            <a:spLocks noChangeArrowheads="1"/>
          </p:cNvSpPr>
          <p:nvPr/>
        </p:nvSpPr>
        <p:spPr bwMode="auto">
          <a:xfrm>
            <a:off x="1243013" y="5594350"/>
            <a:ext cx="8231187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pl-PL" sz="2400" b="1" dirty="0">
                <a:solidFill>
                  <a:schemeClr val="accent1"/>
                </a:solidFill>
              </a:rPr>
              <a:t>27.6%</a:t>
            </a:r>
            <a:r>
              <a:rPr lang="en-US" altLang="pl-PL" sz="1600" dirty="0"/>
              <a:t> </a:t>
            </a:r>
            <a:r>
              <a:rPr lang="en-US" altLang="pl-PL" sz="1700" dirty="0"/>
              <a:t>of contracts’ value awarded to </a:t>
            </a:r>
            <a:r>
              <a:rPr lang="en-US" altLang="pl-PL" sz="1700" b="1" dirty="0"/>
              <a:t>companies based in V4 with EU-15 ownership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pl-PL" b="1" dirty="0">
                <a:solidFill>
                  <a:schemeClr val="accent1"/>
                </a:solidFill>
              </a:rPr>
              <a:t> </a:t>
            </a:r>
            <a:r>
              <a:rPr lang="en-US" altLang="pl-PL" sz="2400" b="1" dirty="0">
                <a:solidFill>
                  <a:schemeClr val="accent1"/>
                </a:solidFill>
              </a:rPr>
              <a:t>8.7%</a:t>
            </a:r>
            <a:r>
              <a:rPr lang="en-US" altLang="pl-PL" b="1" dirty="0">
                <a:solidFill>
                  <a:schemeClr val="accent1"/>
                </a:solidFill>
              </a:rPr>
              <a:t> </a:t>
            </a:r>
            <a:r>
              <a:rPr lang="en-US" altLang="pl-PL" sz="1700" dirty="0"/>
              <a:t>of contracts’ value awarded to </a:t>
            </a:r>
            <a:r>
              <a:rPr lang="en-US" altLang="pl-PL" sz="1700" b="1" dirty="0"/>
              <a:t>companies based in EU-15</a:t>
            </a:r>
          </a:p>
        </p:txBody>
      </p:sp>
      <p:sp>
        <p:nvSpPr>
          <p:cNvPr id="3" name="Prostokąt 2"/>
          <p:cNvSpPr>
            <a:spLocks noChangeArrowheads="1"/>
          </p:cNvSpPr>
          <p:nvPr/>
        </p:nvSpPr>
        <p:spPr bwMode="auto">
          <a:xfrm>
            <a:off x="-30163" y="5564188"/>
            <a:ext cx="1076326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pl-PL" sz="4000" b="1" u="sng" dirty="0">
                <a:solidFill>
                  <a:schemeClr val="accent1"/>
                </a:solidFill>
              </a:rPr>
              <a:t>36%</a:t>
            </a:r>
            <a:endParaRPr lang="en-US" altLang="pl-PL" sz="4000" u="sng" dirty="0"/>
          </a:p>
        </p:txBody>
      </p:sp>
      <p:sp>
        <p:nvSpPr>
          <p:cNvPr id="7" name="Nawias klamrowy otwierający 6"/>
          <p:cNvSpPr/>
          <p:nvPr/>
        </p:nvSpPr>
        <p:spPr>
          <a:xfrm>
            <a:off x="1150938" y="5424488"/>
            <a:ext cx="92075" cy="1233487"/>
          </a:xfrm>
          <a:prstGeom prst="leftBrace">
            <a:avLst>
              <a:gd name="adj1" fmla="val 8333"/>
              <a:gd name="adj2" fmla="val 46421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/>
          <a:lstStyle/>
          <a:p>
            <a:pPr eaLnBrk="1" hangingPunct="1"/>
            <a:r>
              <a:rPr lang="pl-PL" altLang="pl-PL"/>
              <a:t>Direct benefits</a:t>
            </a:r>
          </a:p>
        </p:txBody>
      </p:sp>
      <p:graphicFrame>
        <p:nvGraphicFramePr>
          <p:cNvPr id="4" name="Wykres 3"/>
          <p:cNvGraphicFramePr>
            <a:graphicFrameLocks/>
          </p:cNvGraphicFramePr>
          <p:nvPr/>
        </p:nvGraphicFramePr>
        <p:xfrm>
          <a:off x="360000" y="1440000"/>
          <a:ext cx="432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6" name="Łącznik prosty ze strzałką 5"/>
          <p:cNvCxnSpPr/>
          <p:nvPr/>
        </p:nvCxnSpPr>
        <p:spPr>
          <a:xfrm flipH="1">
            <a:off x="4603750" y="2427288"/>
            <a:ext cx="933450" cy="271462"/>
          </a:xfrm>
          <a:prstGeom prst="straightConnector1">
            <a:avLst/>
          </a:prstGeom>
          <a:ln w="762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/>
          <p:cNvSpPr txBox="1">
            <a:spLocks noChangeArrowheads="1"/>
          </p:cNvSpPr>
          <p:nvPr/>
        </p:nvSpPr>
        <p:spPr bwMode="auto">
          <a:xfrm>
            <a:off x="5740400" y="1439863"/>
            <a:ext cx="3184525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pl-PL" sz="1800"/>
              <a:t>The </a:t>
            </a:r>
            <a:r>
              <a:rPr lang="pl-PL" altLang="pl-PL" sz="1800" b="1"/>
              <a:t>total</a:t>
            </a:r>
            <a:r>
              <a:rPr lang="en-GB" altLang="pl-PL" sz="1800" b="1"/>
              <a:t> value of contracts awarded to EU-15-based or EU-15-owned companies</a:t>
            </a:r>
            <a:r>
              <a:rPr lang="pl-PL" altLang="pl-PL" sz="1800" b="1"/>
              <a:t> </a:t>
            </a:r>
            <a:r>
              <a:rPr lang="pl-PL" altLang="pl-PL" sz="1800"/>
              <a:t>amounts to approx. </a:t>
            </a:r>
            <a:r>
              <a:rPr lang="pl-PL" altLang="pl-PL" sz="1800" b="1">
                <a:solidFill>
                  <a:schemeClr val="accent1"/>
                </a:solidFill>
              </a:rPr>
              <a:t>EUR 55 billion </a:t>
            </a:r>
            <a:r>
              <a:rPr lang="pl-PL" altLang="pl-PL" sz="1800"/>
              <a:t>(i.e. 36% of all contracts in projects funded under the Cohesion Policy in the V4)…</a:t>
            </a:r>
          </a:p>
        </p:txBody>
      </p:sp>
      <p:sp>
        <p:nvSpPr>
          <p:cNvPr id="12" name="pole tekstowe 11"/>
          <p:cNvSpPr txBox="1">
            <a:spLocks noChangeArrowheads="1"/>
          </p:cNvSpPr>
          <p:nvPr/>
        </p:nvSpPr>
        <p:spPr bwMode="auto">
          <a:xfrm>
            <a:off x="5740400" y="3660775"/>
            <a:ext cx="31845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dirty="0"/>
              <a:t>… however, a large part of these contracts went to </a:t>
            </a:r>
            <a:r>
              <a:rPr lang="en-GB" altLang="pl-PL" sz="1800" b="1" dirty="0" smtClean="0"/>
              <a:t>local </a:t>
            </a:r>
            <a:r>
              <a:rPr lang="en-GB" altLang="pl-PL" sz="1800" b="1" dirty="0"/>
              <a:t>subcontractors and employees</a:t>
            </a:r>
            <a:r>
              <a:rPr lang="en-GB" altLang="pl-PL" sz="1800" dirty="0"/>
              <a:t>.</a:t>
            </a:r>
            <a:endParaRPr lang="pl-PL" altLang="pl-PL" sz="1800" dirty="0"/>
          </a:p>
        </p:txBody>
      </p:sp>
      <p:sp>
        <p:nvSpPr>
          <p:cNvPr id="13" name="pole tekstowe 12"/>
          <p:cNvSpPr txBox="1">
            <a:spLocks noChangeArrowheads="1"/>
          </p:cNvSpPr>
          <p:nvPr/>
        </p:nvSpPr>
        <p:spPr bwMode="auto">
          <a:xfrm>
            <a:off x="828675" y="5795963"/>
            <a:ext cx="2997200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>
                <a:solidFill>
                  <a:schemeClr val="accent1"/>
                </a:solidFill>
              </a:rPr>
              <a:t>Figure: </a:t>
            </a:r>
            <a:r>
              <a:rPr lang="pl-PL" altLang="pl-PL" sz="1400" b="1">
                <a:solidFill>
                  <a:schemeClr val="accent1"/>
                </a:solidFill>
              </a:rPr>
              <a:t>Share of contracts’ value awarded to EU-15 based or EU-15 owned companies</a:t>
            </a:r>
            <a:endParaRPr lang="pl-PL" altLang="pl-PL" sz="140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/>
          <a:lstStyle/>
          <a:p>
            <a:pPr eaLnBrk="1" hangingPunct="1"/>
            <a:r>
              <a:rPr lang="pl-PL" altLang="pl-PL"/>
              <a:t>Direct benefits</a:t>
            </a:r>
          </a:p>
        </p:txBody>
      </p:sp>
      <p:graphicFrame>
        <p:nvGraphicFramePr>
          <p:cNvPr id="6" name="Wykres 5"/>
          <p:cNvGraphicFramePr>
            <a:graphicFrameLocks/>
          </p:cNvGraphicFramePr>
          <p:nvPr/>
        </p:nvGraphicFramePr>
        <p:xfrm>
          <a:off x="5086447" y="4872790"/>
          <a:ext cx="3926285" cy="2029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Wykres 8"/>
          <p:cNvGraphicFramePr>
            <a:graphicFrameLocks/>
          </p:cNvGraphicFramePr>
          <p:nvPr/>
        </p:nvGraphicFramePr>
        <p:xfrm>
          <a:off x="360000" y="1440000"/>
          <a:ext cx="4320000" cy="43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pole tekstowe 9"/>
          <p:cNvSpPr txBox="1">
            <a:spLocks noChangeArrowheads="1"/>
          </p:cNvSpPr>
          <p:nvPr/>
        </p:nvSpPr>
        <p:spPr bwMode="auto">
          <a:xfrm>
            <a:off x="5035550" y="1200150"/>
            <a:ext cx="405606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/>
              <a:t>Once we account for that, the </a:t>
            </a:r>
            <a:r>
              <a:rPr lang="pl-PL" altLang="pl-PL" sz="1800" b="1"/>
              <a:t>actual benefits</a:t>
            </a:r>
            <a:r>
              <a:rPr lang="pl-PL" altLang="pl-PL" sz="1800"/>
              <a:t> to the EU-15 can be estimated at </a:t>
            </a:r>
            <a:r>
              <a:rPr lang="pl-PL" altLang="pl-PL" sz="1800" b="1">
                <a:solidFill>
                  <a:schemeClr val="accent1"/>
                </a:solidFill>
              </a:rPr>
              <a:t>EUR 19.7 billion</a:t>
            </a:r>
            <a:r>
              <a:rPr lang="pl-PL" altLang="pl-PL" sz="1800">
                <a:solidFill>
                  <a:schemeClr val="accent1"/>
                </a:solidFill>
              </a:rPr>
              <a:t> </a:t>
            </a:r>
            <a:r>
              <a:rPr lang="pl-PL" altLang="pl-PL" sz="1800"/>
              <a:t>(i.e. 12% of all contracts in projects funded under the Cohesion Policy in the V4).</a:t>
            </a:r>
          </a:p>
        </p:txBody>
      </p:sp>
      <p:cxnSp>
        <p:nvCxnSpPr>
          <p:cNvPr id="11" name="Łącznik prosty ze strzałką 10"/>
          <p:cNvCxnSpPr/>
          <p:nvPr/>
        </p:nvCxnSpPr>
        <p:spPr>
          <a:xfrm flipH="1">
            <a:off x="4570413" y="3116263"/>
            <a:ext cx="441325" cy="1587"/>
          </a:xfrm>
          <a:prstGeom prst="straightConnector1">
            <a:avLst/>
          </a:prstGeom>
          <a:ln w="762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Łącznik prosty ze strzałką 11"/>
          <p:cNvCxnSpPr/>
          <p:nvPr/>
        </p:nvCxnSpPr>
        <p:spPr>
          <a:xfrm flipH="1">
            <a:off x="4570413" y="3825875"/>
            <a:ext cx="441325" cy="3175"/>
          </a:xfrm>
          <a:prstGeom prst="straightConnector1">
            <a:avLst/>
          </a:prstGeom>
          <a:ln w="762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pole tekstowe 12"/>
          <p:cNvSpPr txBox="1"/>
          <p:nvPr/>
        </p:nvSpPr>
        <p:spPr>
          <a:xfrm>
            <a:off x="5086350" y="2921000"/>
            <a:ext cx="4057650" cy="3683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err="1">
                <a:latin typeface="+mn-lt"/>
                <a:cs typeface="+mn-cs"/>
              </a:rPr>
              <a:t>local</a:t>
            </a:r>
            <a:r>
              <a:rPr lang="pl-PL" dirty="0">
                <a:latin typeface="+mn-lt"/>
                <a:cs typeface="+mn-cs"/>
              </a:rPr>
              <a:t> </a:t>
            </a:r>
            <a:r>
              <a:rPr lang="pl-PL" dirty="0" err="1">
                <a:latin typeface="+mn-lt"/>
                <a:cs typeface="+mn-cs"/>
              </a:rPr>
              <a:t>subcontractors</a:t>
            </a:r>
            <a:r>
              <a:rPr lang="pl-PL" dirty="0">
                <a:latin typeface="+mn-lt"/>
                <a:cs typeface="+mn-cs"/>
              </a:rPr>
              <a:t>, </a:t>
            </a:r>
            <a:r>
              <a:rPr lang="pl-PL" dirty="0" err="1">
                <a:latin typeface="+mn-lt"/>
                <a:cs typeface="+mn-cs"/>
              </a:rPr>
              <a:t>local</a:t>
            </a:r>
            <a:r>
              <a:rPr lang="pl-PL" dirty="0">
                <a:latin typeface="+mn-lt"/>
                <a:cs typeface="+mn-cs"/>
              </a:rPr>
              <a:t> </a:t>
            </a:r>
            <a:r>
              <a:rPr lang="pl-PL" dirty="0" err="1">
                <a:latin typeface="+mn-lt"/>
                <a:cs typeface="+mn-cs"/>
              </a:rPr>
              <a:t>employees</a:t>
            </a:r>
            <a:r>
              <a:rPr lang="pl-PL" dirty="0">
                <a:latin typeface="+mn-lt"/>
                <a:cs typeface="+mn-cs"/>
              </a:rPr>
              <a:t> etc. </a:t>
            </a:r>
          </a:p>
        </p:txBody>
      </p:sp>
      <p:sp>
        <p:nvSpPr>
          <p:cNvPr id="16" name="pole tekstowe 15"/>
          <p:cNvSpPr txBox="1"/>
          <p:nvPr/>
        </p:nvSpPr>
        <p:spPr>
          <a:xfrm>
            <a:off x="5086350" y="3667125"/>
            <a:ext cx="4057650" cy="3683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err="1">
                <a:latin typeface="+mn-lt"/>
                <a:cs typeface="+mn-cs"/>
              </a:rPr>
              <a:t>actual</a:t>
            </a:r>
            <a:r>
              <a:rPr lang="pl-PL" dirty="0">
                <a:latin typeface="+mn-lt"/>
                <a:cs typeface="+mn-cs"/>
              </a:rPr>
              <a:t> </a:t>
            </a:r>
            <a:r>
              <a:rPr lang="pl-PL" dirty="0" err="1">
                <a:latin typeface="+mn-lt"/>
                <a:cs typeface="+mn-cs"/>
              </a:rPr>
              <a:t>benefits</a:t>
            </a:r>
            <a:r>
              <a:rPr lang="pl-PL" dirty="0">
                <a:latin typeface="+mn-lt"/>
                <a:cs typeface="+mn-cs"/>
              </a:rPr>
              <a:t> to the EU-15</a:t>
            </a:r>
          </a:p>
        </p:txBody>
      </p:sp>
      <p:sp>
        <p:nvSpPr>
          <p:cNvPr id="17" name="pole tekstowe 16"/>
          <p:cNvSpPr txBox="1">
            <a:spLocks noChangeArrowheads="1"/>
          </p:cNvSpPr>
          <p:nvPr/>
        </p:nvSpPr>
        <p:spPr bwMode="auto">
          <a:xfrm>
            <a:off x="5827713" y="4537075"/>
            <a:ext cx="31845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b="1"/>
              <a:t>diffierences within the V4</a:t>
            </a:r>
          </a:p>
        </p:txBody>
      </p:sp>
      <p:sp>
        <p:nvSpPr>
          <p:cNvPr id="18" name="pole tekstowe 17"/>
          <p:cNvSpPr txBox="1">
            <a:spLocks noChangeArrowheads="1"/>
          </p:cNvSpPr>
          <p:nvPr/>
        </p:nvSpPr>
        <p:spPr bwMode="auto">
          <a:xfrm>
            <a:off x="828675" y="5795963"/>
            <a:ext cx="29972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>
                <a:solidFill>
                  <a:schemeClr val="accent1"/>
                </a:solidFill>
              </a:rPr>
              <a:t>Figure: </a:t>
            </a:r>
            <a:r>
              <a:rPr lang="pl-PL" altLang="pl-PL" sz="1400" b="1">
                <a:solidFill>
                  <a:schemeClr val="accent1"/>
                </a:solidFill>
              </a:rPr>
              <a:t>Share of actual benefits to the EU-15</a:t>
            </a:r>
            <a:endParaRPr lang="pl-PL" altLang="pl-PL" sz="140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/>
          <a:lstStyle/>
          <a:p>
            <a:pPr eaLnBrk="1" hangingPunct="1"/>
            <a:r>
              <a:rPr lang="en-GB" altLang="pl-PL"/>
              <a:t>Direct benefits</a:t>
            </a:r>
          </a:p>
        </p:txBody>
      </p:sp>
      <p:sp>
        <p:nvSpPr>
          <p:cNvPr id="6" name="pole tekstowe 5"/>
          <p:cNvSpPr txBox="1">
            <a:spLocks noChangeArrowheads="1"/>
          </p:cNvSpPr>
          <p:nvPr/>
        </p:nvSpPr>
        <p:spPr bwMode="auto">
          <a:xfrm>
            <a:off x="1622425" y="1316038"/>
            <a:ext cx="7267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pl-PL" sz="1400">
                <a:solidFill>
                  <a:schemeClr val="accent1"/>
                </a:solidFill>
              </a:rPr>
              <a:t>Figure: </a:t>
            </a:r>
            <a:r>
              <a:rPr lang="pl-PL" altLang="pl-PL" sz="1400" b="1">
                <a:solidFill>
                  <a:schemeClr val="accent1"/>
                </a:solidFill>
              </a:rPr>
              <a:t>Structure of contracts in EU-funded projects </a:t>
            </a:r>
            <a:r>
              <a:rPr lang="en-GB" altLang="pl-PL" sz="1400" b="1">
                <a:solidFill>
                  <a:schemeClr val="accent1"/>
                </a:solidFill>
              </a:rPr>
              <a:t>(2007-2013 OPs)</a:t>
            </a:r>
            <a:endParaRPr lang="en-GB" altLang="pl-PL" sz="1400">
              <a:solidFill>
                <a:schemeClr val="accent1"/>
              </a:solidFill>
            </a:endParaRPr>
          </a:p>
        </p:txBody>
      </p:sp>
      <p:sp>
        <p:nvSpPr>
          <p:cNvPr id="8" name="pole tekstowe 7"/>
          <p:cNvSpPr txBox="1">
            <a:spLocks noChangeArrowheads="1"/>
          </p:cNvSpPr>
          <p:nvPr/>
        </p:nvSpPr>
        <p:spPr bwMode="auto">
          <a:xfrm>
            <a:off x="423863" y="5607050"/>
            <a:ext cx="8243887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dirty="0"/>
              <a:t>C</a:t>
            </a:r>
            <a:r>
              <a:rPr lang="en-GB" altLang="pl-PL" sz="1800" dirty="0" err="1"/>
              <a:t>ontracts</a:t>
            </a:r>
            <a:r>
              <a:rPr lang="en-GB" altLang="pl-PL" sz="1800" dirty="0"/>
              <a:t> to companies based in EU-15 or owned by EU-15 capital are concentrated in </a:t>
            </a:r>
            <a:r>
              <a:rPr lang="en-GB" altLang="pl-PL" sz="1800" b="1" dirty="0">
                <a:solidFill>
                  <a:schemeClr val="accent1"/>
                </a:solidFill>
              </a:rPr>
              <a:t>construction services</a:t>
            </a:r>
            <a:r>
              <a:rPr lang="en-GB" altLang="pl-PL" sz="1800" dirty="0"/>
              <a:t> and </a:t>
            </a:r>
            <a:r>
              <a:rPr lang="en-GB" altLang="pl-PL" sz="1800" b="1" dirty="0">
                <a:solidFill>
                  <a:schemeClr val="accent1"/>
                </a:solidFill>
              </a:rPr>
              <a:t>deliveries of equipment</a:t>
            </a:r>
            <a:r>
              <a:rPr lang="en-GB" altLang="pl-PL" sz="1800" dirty="0"/>
              <a:t> (notably </a:t>
            </a:r>
            <a:r>
              <a:rPr lang="en-GB" altLang="pl-PL" sz="1800" b="1" dirty="0"/>
              <a:t>transport equipment</a:t>
            </a:r>
            <a:r>
              <a:rPr lang="en-GB" altLang="pl-PL" sz="1800" dirty="0"/>
              <a:t> and </a:t>
            </a:r>
            <a:r>
              <a:rPr lang="en-GB" altLang="pl-PL" sz="1800" b="1" dirty="0"/>
              <a:t>electrical appliances</a:t>
            </a:r>
            <a:r>
              <a:rPr lang="en-GB" altLang="pl-PL" sz="1800" dirty="0"/>
              <a:t>)</a:t>
            </a:r>
            <a:r>
              <a:rPr lang="pl-PL" altLang="pl-PL" sz="1800" dirty="0"/>
              <a:t>.</a:t>
            </a:r>
            <a:endParaRPr lang="en-GB" altLang="pl-PL" sz="1200" dirty="0"/>
          </a:p>
        </p:txBody>
      </p:sp>
      <p:graphicFrame>
        <p:nvGraphicFramePr>
          <p:cNvPr id="9" name="Wykres 8"/>
          <p:cNvGraphicFramePr>
            <a:graphicFrameLocks/>
          </p:cNvGraphicFramePr>
          <p:nvPr/>
        </p:nvGraphicFramePr>
        <p:xfrm>
          <a:off x="520995" y="1623713"/>
          <a:ext cx="8146106" cy="3982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/>
          <a:lstStyle/>
          <a:p>
            <a:pPr eaLnBrk="1" hangingPunct="1"/>
            <a:r>
              <a:rPr lang="en-GB" altLang="pl-PL"/>
              <a:t>Direct benefits</a:t>
            </a:r>
            <a:endParaRPr lang="pl-PL" altLang="pl-PL"/>
          </a:p>
        </p:txBody>
      </p:sp>
      <p:graphicFrame>
        <p:nvGraphicFramePr>
          <p:cNvPr id="3" name="Wykres 2"/>
          <p:cNvGraphicFramePr>
            <a:graphicFrameLocks/>
          </p:cNvGraphicFramePr>
          <p:nvPr/>
        </p:nvGraphicFramePr>
        <p:xfrm>
          <a:off x="4307138" y="1792388"/>
          <a:ext cx="4791353" cy="4861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pole tekstowe 4"/>
          <p:cNvSpPr txBox="1">
            <a:spLocks noChangeArrowheads="1"/>
          </p:cNvSpPr>
          <p:nvPr/>
        </p:nvSpPr>
        <p:spPr bwMode="auto">
          <a:xfrm>
            <a:off x="3998913" y="1230313"/>
            <a:ext cx="56911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pl-PL" sz="1400">
                <a:solidFill>
                  <a:schemeClr val="accent1"/>
                </a:solidFill>
              </a:rPr>
              <a:t>Figure: </a:t>
            </a:r>
            <a:r>
              <a:rPr lang="pl-PL" altLang="pl-PL" sz="1400" b="1">
                <a:solidFill>
                  <a:schemeClr val="accent1"/>
                </a:solidFill>
              </a:rPr>
              <a:t>Direct benefits to EU-15 countries (EUR billion, 2010 prices)</a:t>
            </a:r>
            <a:endParaRPr lang="en-GB" altLang="pl-PL" sz="1400">
              <a:solidFill>
                <a:schemeClr val="accent1"/>
              </a:solidFill>
            </a:endParaRPr>
          </a:p>
        </p:txBody>
      </p:sp>
      <p:sp>
        <p:nvSpPr>
          <p:cNvPr id="6" name="Prostokąt 5"/>
          <p:cNvSpPr/>
          <p:nvPr/>
        </p:nvSpPr>
        <p:spPr>
          <a:xfrm>
            <a:off x="169863" y="1217613"/>
            <a:ext cx="3292475" cy="18510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 err="1">
                <a:solidFill>
                  <a:schemeClr val="tx1"/>
                </a:solidFill>
              </a:rPr>
              <a:t>direct</a:t>
            </a:r>
            <a:r>
              <a:rPr lang="pl-PL" b="1" dirty="0">
                <a:solidFill>
                  <a:schemeClr val="tx1"/>
                </a:solidFill>
              </a:rPr>
              <a:t> </a:t>
            </a:r>
            <a:r>
              <a:rPr lang="pl-PL" b="1" dirty="0" err="1">
                <a:solidFill>
                  <a:schemeClr val="tx1"/>
                </a:solidFill>
              </a:rPr>
              <a:t>benefits</a:t>
            </a:r>
            <a:r>
              <a:rPr lang="pl-PL" b="1" dirty="0">
                <a:solidFill>
                  <a:schemeClr val="tx1"/>
                </a:solidFill>
              </a:rPr>
              <a:t/>
            </a:r>
            <a:br>
              <a:rPr lang="pl-PL" b="1" dirty="0">
                <a:solidFill>
                  <a:schemeClr val="tx1"/>
                </a:solidFill>
              </a:rPr>
            </a:br>
            <a:r>
              <a:rPr lang="pl-PL" sz="3200" b="1" dirty="0">
                <a:solidFill>
                  <a:schemeClr val="tx1"/>
                </a:solidFill>
              </a:rPr>
              <a:t>EUR 19.7 </a:t>
            </a:r>
            <a:r>
              <a:rPr lang="pl-PL" sz="3200" b="1" dirty="0" err="1">
                <a:solidFill>
                  <a:schemeClr val="tx1"/>
                </a:solidFill>
              </a:rPr>
              <a:t>billion</a:t>
            </a: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err="1">
                <a:solidFill>
                  <a:schemeClr val="tx1"/>
                </a:solidFill>
              </a:rPr>
              <a:t>involvement</a:t>
            </a:r>
            <a:r>
              <a:rPr lang="pl-PL" dirty="0">
                <a:solidFill>
                  <a:schemeClr val="tx1"/>
                </a:solidFill>
              </a:rPr>
              <a:t> as </a:t>
            </a:r>
            <a:r>
              <a:rPr lang="pl-PL" dirty="0" err="1">
                <a:solidFill>
                  <a:schemeClr val="tx1"/>
                </a:solidFill>
              </a:rPr>
              <a:t>contractors</a:t>
            </a:r>
            <a:r>
              <a:rPr lang="pl-PL" dirty="0">
                <a:solidFill>
                  <a:schemeClr val="tx1"/>
                </a:solidFill>
              </a:rPr>
              <a:t>/</a:t>
            </a:r>
            <a:r>
              <a:rPr lang="pl-PL" dirty="0" err="1">
                <a:solidFill>
                  <a:schemeClr val="tx1"/>
                </a:solidFill>
              </a:rPr>
              <a:t>suppliers</a:t>
            </a:r>
            <a:r>
              <a:rPr lang="pl-PL" dirty="0">
                <a:solidFill>
                  <a:schemeClr val="tx1"/>
                </a:solidFill>
              </a:rPr>
              <a:t>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in EU-</a:t>
            </a:r>
            <a:r>
              <a:rPr lang="pl-PL" dirty="0" err="1">
                <a:solidFill>
                  <a:schemeClr val="tx1"/>
                </a:solidFill>
              </a:rPr>
              <a:t>funded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projects</a:t>
            </a:r>
            <a:endParaRPr lang="pl-PL" dirty="0">
              <a:solidFill>
                <a:schemeClr val="tx1"/>
              </a:solidFill>
            </a:endParaRPr>
          </a:p>
        </p:txBody>
      </p:sp>
      <p:sp>
        <p:nvSpPr>
          <p:cNvPr id="7" name="Prostokąt 6"/>
          <p:cNvSpPr/>
          <p:nvPr/>
        </p:nvSpPr>
        <p:spPr>
          <a:xfrm>
            <a:off x="1336675" y="3478213"/>
            <a:ext cx="2705100" cy="912812"/>
          </a:xfrm>
          <a:prstGeom prst="rect">
            <a:avLst/>
          </a:prstGeom>
          <a:solidFill>
            <a:schemeClr val="bg1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 err="1">
                <a:solidFill>
                  <a:schemeClr val="tx1"/>
                </a:solidFill>
              </a:rPr>
              <a:t>direct</a:t>
            </a:r>
            <a:r>
              <a:rPr lang="pl-PL" b="1" dirty="0">
                <a:solidFill>
                  <a:schemeClr val="tx1"/>
                </a:solidFill>
              </a:rPr>
              <a:t> export </a:t>
            </a:r>
            <a:r>
              <a:rPr lang="pl-PL" b="1" dirty="0" err="1">
                <a:solidFill>
                  <a:schemeClr val="tx1"/>
                </a:solidFill>
              </a:rPr>
              <a:t>benefits</a:t>
            </a:r>
            <a:endParaRPr lang="pl-PL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err="1">
                <a:solidFill>
                  <a:schemeClr val="tx1"/>
                </a:solidFill>
              </a:rPr>
              <a:t>resulting</a:t>
            </a:r>
            <a:r>
              <a:rPr lang="pl-PL" dirty="0">
                <a:solidFill>
                  <a:schemeClr val="tx1"/>
                </a:solidFill>
              </a:rPr>
              <a:t> form </a:t>
            </a:r>
            <a:r>
              <a:rPr lang="pl-PL" dirty="0" err="1">
                <a:solidFill>
                  <a:schemeClr val="tx1"/>
                </a:solidFill>
              </a:rPr>
              <a:t>supplies</a:t>
            </a:r>
            <a:r>
              <a:rPr lang="pl-PL" dirty="0">
                <a:solidFill>
                  <a:schemeClr val="tx1"/>
                </a:solidFill>
              </a:rPr>
              <a:t>/</a:t>
            </a:r>
            <a:r>
              <a:rPr lang="pl-PL" dirty="0" err="1">
                <a:solidFill>
                  <a:schemeClr val="tx1"/>
                </a:solidFill>
              </a:rPr>
              <a:t>deliveries</a:t>
            </a:r>
            <a:r>
              <a:rPr lang="pl-PL" dirty="0">
                <a:solidFill>
                  <a:schemeClr val="tx1"/>
                </a:solidFill>
              </a:rPr>
              <a:t> of </a:t>
            </a:r>
            <a:r>
              <a:rPr lang="pl-PL" dirty="0" err="1">
                <a:solidFill>
                  <a:schemeClr val="tx1"/>
                </a:solidFill>
              </a:rPr>
              <a:t>companies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based</a:t>
            </a:r>
            <a:r>
              <a:rPr lang="pl-PL" dirty="0">
                <a:solidFill>
                  <a:schemeClr val="tx1"/>
                </a:solidFill>
              </a:rPr>
              <a:t> in EU-15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Elipsa 7"/>
          <p:cNvSpPr/>
          <p:nvPr/>
        </p:nvSpPr>
        <p:spPr>
          <a:xfrm>
            <a:off x="76200" y="3344863"/>
            <a:ext cx="1260475" cy="126047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/>
              <a:t>EUR </a:t>
            </a:r>
            <a:br>
              <a:rPr lang="pl-PL" sz="1400" dirty="0"/>
            </a:br>
            <a:r>
              <a:rPr lang="pl-PL" sz="2800" dirty="0"/>
              <a:t>11.7 </a:t>
            </a:r>
            <a:r>
              <a:rPr lang="pl-PL" sz="1400" dirty="0"/>
              <a:t/>
            </a:r>
            <a:br>
              <a:rPr lang="pl-PL" sz="1400" dirty="0"/>
            </a:br>
            <a:r>
              <a:rPr lang="pl-PL" sz="1400" dirty="0" err="1"/>
              <a:t>billion</a:t>
            </a:r>
            <a:endParaRPr lang="pl-PL" sz="1400" dirty="0"/>
          </a:p>
        </p:txBody>
      </p:sp>
      <p:sp>
        <p:nvSpPr>
          <p:cNvPr id="9" name="Elipsa 8"/>
          <p:cNvSpPr/>
          <p:nvPr/>
        </p:nvSpPr>
        <p:spPr>
          <a:xfrm>
            <a:off x="166688" y="5181600"/>
            <a:ext cx="1079500" cy="108108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sz="1400" dirty="0"/>
              <a:t>EUR </a:t>
            </a:r>
            <a:br>
              <a:rPr lang="pl-PL" sz="1400" dirty="0"/>
            </a:br>
            <a:r>
              <a:rPr lang="pl-PL" sz="2800" dirty="0"/>
              <a:t>8.0 </a:t>
            </a:r>
            <a:r>
              <a:rPr lang="pl-PL" sz="1400" dirty="0"/>
              <a:t/>
            </a:r>
            <a:br>
              <a:rPr lang="pl-PL" sz="1400" dirty="0"/>
            </a:br>
            <a:r>
              <a:rPr lang="pl-PL" sz="1400" dirty="0" err="1"/>
              <a:t>billion</a:t>
            </a:r>
            <a:endParaRPr lang="pl-PL" sz="1400" dirty="0"/>
          </a:p>
        </p:txBody>
      </p:sp>
      <p:sp>
        <p:nvSpPr>
          <p:cNvPr id="10" name="Prostokąt 9"/>
          <p:cNvSpPr/>
          <p:nvPr/>
        </p:nvSpPr>
        <p:spPr>
          <a:xfrm>
            <a:off x="1247775" y="5181600"/>
            <a:ext cx="2882900" cy="912813"/>
          </a:xfrm>
          <a:prstGeom prst="rect">
            <a:avLst/>
          </a:prstGeom>
          <a:solidFill>
            <a:schemeClr val="bg1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b="1" dirty="0" err="1">
                <a:solidFill>
                  <a:schemeClr val="tx1"/>
                </a:solidFill>
              </a:rPr>
              <a:t>direct</a:t>
            </a:r>
            <a:r>
              <a:rPr lang="pl-PL" b="1" dirty="0">
                <a:solidFill>
                  <a:schemeClr val="tx1"/>
                </a:solidFill>
              </a:rPr>
              <a:t> </a:t>
            </a:r>
            <a:r>
              <a:rPr lang="pl-PL" b="1" dirty="0" err="1">
                <a:solidFill>
                  <a:schemeClr val="tx1"/>
                </a:solidFill>
              </a:rPr>
              <a:t>capital</a:t>
            </a:r>
            <a:r>
              <a:rPr lang="pl-PL" b="1" dirty="0">
                <a:solidFill>
                  <a:schemeClr val="tx1"/>
                </a:solidFill>
              </a:rPr>
              <a:t> </a:t>
            </a:r>
            <a:r>
              <a:rPr lang="pl-PL" b="1" dirty="0" err="1">
                <a:solidFill>
                  <a:schemeClr val="tx1"/>
                </a:solidFill>
              </a:rPr>
              <a:t>benefits</a:t>
            </a:r>
            <a:endParaRPr lang="pl-PL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 err="1">
                <a:solidFill>
                  <a:schemeClr val="tx1"/>
                </a:solidFill>
              </a:rPr>
              <a:t>resulting</a:t>
            </a:r>
            <a:r>
              <a:rPr lang="pl-PL" dirty="0">
                <a:solidFill>
                  <a:schemeClr val="tx1"/>
                </a:solidFill>
              </a:rPr>
              <a:t> from </a:t>
            </a:r>
            <a:r>
              <a:rPr lang="pl-PL" dirty="0" err="1">
                <a:solidFill>
                  <a:schemeClr val="tx1"/>
                </a:solidFill>
              </a:rPr>
              <a:t>supplies</a:t>
            </a:r>
            <a:r>
              <a:rPr lang="pl-PL" dirty="0">
                <a:solidFill>
                  <a:schemeClr val="tx1"/>
                </a:solidFill>
              </a:rPr>
              <a:t>/</a:t>
            </a:r>
            <a:r>
              <a:rPr lang="pl-PL" dirty="0" err="1">
                <a:solidFill>
                  <a:schemeClr val="tx1"/>
                </a:solidFill>
              </a:rPr>
              <a:t>deliveries</a:t>
            </a:r>
            <a:r>
              <a:rPr lang="pl-PL" dirty="0">
                <a:solidFill>
                  <a:schemeClr val="tx1"/>
                </a:solidFill>
              </a:rPr>
              <a:t> of </a:t>
            </a:r>
            <a:r>
              <a:rPr lang="pl-PL" dirty="0" err="1">
                <a:solidFill>
                  <a:schemeClr val="tx1"/>
                </a:solidFill>
              </a:rPr>
              <a:t>companies</a:t>
            </a:r>
            <a:r>
              <a:rPr lang="pl-PL" dirty="0">
                <a:solidFill>
                  <a:schemeClr val="tx1"/>
                </a:solidFill>
              </a:rPr>
              <a:t> </a:t>
            </a:r>
            <a:r>
              <a:rPr lang="pl-PL" dirty="0" err="1">
                <a:solidFill>
                  <a:schemeClr val="tx1"/>
                </a:solidFill>
              </a:rPr>
              <a:t>based</a:t>
            </a:r>
            <a:r>
              <a:rPr lang="pl-PL" dirty="0">
                <a:solidFill>
                  <a:schemeClr val="tx1"/>
                </a:solidFill>
              </a:rPr>
              <a:t> in V4, </a:t>
            </a:r>
            <a:r>
              <a:rPr lang="pl-PL" dirty="0" err="1">
                <a:solidFill>
                  <a:schemeClr val="tx1"/>
                </a:solidFill>
              </a:rPr>
              <a:t>owned</a:t>
            </a:r>
            <a:r>
              <a:rPr lang="pl-PL" dirty="0">
                <a:solidFill>
                  <a:schemeClr val="tx1"/>
                </a:solidFill>
              </a:rPr>
              <a:t> by EU-15 </a:t>
            </a:r>
            <a:r>
              <a:rPr lang="pl-PL" dirty="0" err="1">
                <a:solidFill>
                  <a:schemeClr val="tx1"/>
                </a:solidFill>
              </a:rPr>
              <a:t>capital</a:t>
            </a: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solidFill>
                  <a:schemeClr val="tx1"/>
                </a:solidFill>
              </a:rPr>
              <a:t>(non-</a:t>
            </a:r>
            <a:r>
              <a:rPr lang="pl-PL" dirty="0" err="1">
                <a:solidFill>
                  <a:schemeClr val="tx1"/>
                </a:solidFill>
              </a:rPr>
              <a:t>tradables</a:t>
            </a:r>
            <a:r>
              <a:rPr lang="pl-PL" dirty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/>
          <a:lstStyle/>
          <a:p>
            <a:pPr eaLnBrk="1" hangingPunct="1"/>
            <a:r>
              <a:rPr lang="pl-PL" altLang="pl-PL"/>
              <a:t>Total benefits</a:t>
            </a:r>
          </a:p>
        </p:txBody>
      </p:sp>
      <p:graphicFrame>
        <p:nvGraphicFramePr>
          <p:cNvPr id="4" name="Tabela 3"/>
          <p:cNvGraphicFramePr>
            <a:graphicFrameLocks noGrp="1"/>
          </p:cNvGraphicFramePr>
          <p:nvPr/>
        </p:nvGraphicFramePr>
        <p:xfrm>
          <a:off x="168275" y="1654175"/>
          <a:ext cx="8632825" cy="3697301"/>
        </p:xfrm>
        <a:graphic>
          <a:graphicData uri="http://schemas.openxmlformats.org/drawingml/2006/table">
            <a:tbl>
              <a:tblPr firstRow="1" firstCol="1" bandRow="1"/>
              <a:tblGrid>
                <a:gridCol w="12876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57220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0703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0412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55284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539298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33033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539298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105746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V4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76.9 billion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B9B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b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11.7 billion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4591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8.0 </a:t>
                      </a:r>
                      <a:r>
                        <a:rPr lang="pl-PL" sz="18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8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billion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D7D3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</a:t>
                      </a:r>
                      <a:endParaRPr lang="pl-PL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96.6 billion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40257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l-PL" sz="18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pl-P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pl-P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indirect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l-P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export </a:t>
                      </a:r>
                      <a:r>
                        <a:rPr lang="pl-PL" sz="1800" b="1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benefits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(2)</a:t>
                      </a:r>
                      <a:b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 export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benefit</a:t>
                      </a:r>
                      <a:r>
                        <a:rPr lang="pl-PL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(3)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direct capital</a:t>
                      </a: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benefits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pl-PL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endParaRPr lang="pl-PL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benefits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93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Czech Republic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17.4 billion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1.8 billion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1.7 billion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20.9 billion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93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Hungary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13.4 billion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2.1 billion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0.6 billion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16.2 billion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93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Poland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38.6 billion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7.5 billion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5.0 billion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51.1 billion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93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Slovakia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7.5 billion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0.2 billion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CAA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endParaRPr lang="pl-PL" sz="1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0.7 billion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EUR 8.4 billion</a:t>
                      </a:r>
                      <a:endParaRPr lang="pl-PL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611" marR="58611" marT="0" marB="0" anchor="ctr">
                    <a:lnL>
                      <a:noFill/>
                    </a:lnL>
                    <a:lnR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/>
          <a:lstStyle/>
          <a:p>
            <a:pPr eaLnBrk="1" hangingPunct="1"/>
            <a:r>
              <a:rPr lang="pl-PL" altLang="pl-PL"/>
              <a:t>Total benefits</a:t>
            </a:r>
          </a:p>
        </p:txBody>
      </p:sp>
      <p:pic>
        <p:nvPicPr>
          <p:cNvPr id="3" name="Obraz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725" y="1108075"/>
            <a:ext cx="4191000" cy="549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le tekstowe 2"/>
          <p:cNvSpPr txBox="1">
            <a:spLocks noChangeArrowheads="1"/>
          </p:cNvSpPr>
          <p:nvPr/>
        </p:nvSpPr>
        <p:spPr bwMode="auto">
          <a:xfrm>
            <a:off x="1746250" y="4308475"/>
            <a:ext cx="2949575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en-AU" altLang="pl-PL" sz="1800">
                <a:ea typeface="Calibri" panose="020F0502020204030204" pitchFamily="34" charset="0"/>
                <a:cs typeface="Times New Roman" panose="02020603050405020304" pitchFamily="18" charset="0"/>
              </a:rPr>
              <a:t>Total benefits of EU-15 amount to </a:t>
            </a:r>
            <a:r>
              <a:rPr lang="en-AU" altLang="pl-PL" sz="1800" b="1">
                <a:ea typeface="Calibri" panose="020F0502020204030204" pitchFamily="34" charset="0"/>
                <a:cs typeface="Times New Roman" panose="02020603050405020304" pitchFamily="18" charset="0"/>
              </a:rPr>
              <a:t>EUR 96.6 bn</a:t>
            </a:r>
            <a:r>
              <a:rPr lang="en-AU" altLang="pl-PL" sz="1800">
                <a:ea typeface="Calibri" panose="020F0502020204030204" pitchFamily="34" charset="0"/>
                <a:cs typeface="Times New Roman" panose="02020603050405020304" pitchFamily="18" charset="0"/>
              </a:rPr>
              <a:t>; since total contributions of EU-15 stand at EUR </a:t>
            </a:r>
            <a:r>
              <a:rPr lang="en-AU" altLang="pl-PL" sz="1800" b="1">
                <a:ea typeface="Calibri" panose="020F0502020204030204" pitchFamily="34" charset="0"/>
                <a:cs typeface="Times New Roman" panose="02020603050405020304" pitchFamily="18" charset="0"/>
              </a:rPr>
              <a:t>121 bn</a:t>
            </a:r>
            <a:r>
              <a:rPr lang="en-AU" altLang="pl-PL" sz="1800">
                <a:ea typeface="Calibri" panose="020F0502020204030204" pitchFamily="34" charset="0"/>
                <a:cs typeface="Times New Roman" panose="02020603050405020304" pitchFamily="18" charset="0"/>
              </a:rPr>
              <a:t>, the economic benefits account for </a:t>
            </a:r>
            <a:r>
              <a:rPr lang="en-AU" altLang="pl-PL" sz="1800" b="1">
                <a:solidFill>
                  <a:srgbClr val="5B9BD5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80% of the contributions paid</a:t>
            </a:r>
            <a:r>
              <a:rPr lang="pl-PL" altLang="pl-PL" sz="1800" i="1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l-PL" altLang="pl-PL" sz="180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pl-PL" altLang="pl-PL" sz="1800"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6" name="pole tekstowe 5"/>
          <p:cNvSpPr txBox="1">
            <a:spLocks noChangeArrowheads="1"/>
          </p:cNvSpPr>
          <p:nvPr/>
        </p:nvSpPr>
        <p:spPr bwMode="auto">
          <a:xfrm>
            <a:off x="184150" y="1355725"/>
            <a:ext cx="54832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pl-PL" sz="1400">
                <a:solidFill>
                  <a:schemeClr val="accent1"/>
                </a:solidFill>
              </a:rPr>
              <a:t>Figure: </a:t>
            </a:r>
            <a:r>
              <a:rPr lang="pl-PL" altLang="pl-PL" sz="1400" b="1">
                <a:solidFill>
                  <a:schemeClr val="accent1"/>
                </a:solidFill>
              </a:rPr>
              <a:t>Total economic benefits (EUR billion, 2010 prices)</a:t>
            </a:r>
            <a:endParaRPr lang="en-GB" altLang="pl-PL" sz="1400">
              <a:solidFill>
                <a:schemeClr val="accent1"/>
              </a:solidFill>
            </a:endParaRPr>
          </a:p>
        </p:txBody>
      </p:sp>
      <p:graphicFrame>
        <p:nvGraphicFramePr>
          <p:cNvPr id="7" name="Wykres 6"/>
          <p:cNvGraphicFramePr>
            <a:graphicFrameLocks/>
          </p:cNvGraphicFramePr>
          <p:nvPr/>
        </p:nvGraphicFramePr>
        <p:xfrm>
          <a:off x="345937" y="1728164"/>
          <a:ext cx="3949616" cy="4874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ytuł 3"/>
          <p:cNvSpPr>
            <a:spLocks noGrp="1"/>
          </p:cNvSpPr>
          <p:nvPr>
            <p:ph type="title"/>
          </p:nvPr>
        </p:nvSpPr>
        <p:spPr>
          <a:xfrm>
            <a:off x="54456" y="1279228"/>
            <a:ext cx="8866188" cy="1252813"/>
          </a:xfrm>
        </p:spPr>
        <p:txBody>
          <a:bodyPr/>
          <a:lstStyle/>
          <a:p>
            <a:pPr eaLnBrk="1" hangingPunct="1"/>
            <a:r>
              <a:rPr lang="en-US" altLang="pl-PL" sz="2800" b="1" i="1" dirty="0"/>
              <a:t>How do EU-15 </a:t>
            </a:r>
            <a:r>
              <a:rPr lang="pl-PL" altLang="pl-PL" sz="2800" b="1" i="1" dirty="0"/>
              <a:t>M</a:t>
            </a:r>
            <a:r>
              <a:rPr lang="en-US" altLang="pl-PL" sz="2800" b="1" i="1" dirty="0"/>
              <a:t>ember </a:t>
            </a:r>
            <a:r>
              <a:rPr lang="pl-PL" altLang="pl-PL" sz="2800" b="1" i="1" dirty="0"/>
              <a:t>S</a:t>
            </a:r>
            <a:r>
              <a:rPr lang="en-US" altLang="pl-PL" sz="2800" b="1" i="1" dirty="0" err="1"/>
              <a:t>tates</a:t>
            </a:r>
            <a:r>
              <a:rPr lang="en-US" altLang="pl-PL" sz="2800" b="1" i="1" dirty="0"/>
              <a:t> benefit </a:t>
            </a:r>
            <a:br>
              <a:rPr lang="en-US" altLang="pl-PL" sz="2800" b="1" i="1" dirty="0"/>
            </a:br>
            <a:r>
              <a:rPr lang="en-US" altLang="pl-PL" sz="2800" b="1" i="1" dirty="0"/>
              <a:t>from </a:t>
            </a:r>
            <a:r>
              <a:rPr lang="pl-PL" altLang="pl-PL" sz="2800" b="1" i="1" dirty="0" smtClean="0"/>
              <a:t>C</a:t>
            </a:r>
            <a:r>
              <a:rPr lang="en-US" altLang="pl-PL" sz="2800" b="1" i="1" dirty="0" err="1"/>
              <a:t>ohesion</a:t>
            </a:r>
            <a:r>
              <a:rPr lang="en-US" altLang="pl-PL" sz="2800" b="1" i="1" dirty="0"/>
              <a:t> </a:t>
            </a:r>
            <a:r>
              <a:rPr lang="pl-PL" altLang="pl-PL" sz="2800" b="1" i="1" dirty="0"/>
              <a:t>P</a:t>
            </a:r>
            <a:r>
              <a:rPr lang="en-US" altLang="pl-PL" sz="2800" b="1" i="1" dirty="0" err="1"/>
              <a:t>olicy</a:t>
            </a:r>
            <a:r>
              <a:rPr lang="en-US" altLang="pl-PL" sz="2800" b="1" i="1" dirty="0"/>
              <a:t> in the V4</a:t>
            </a:r>
            <a:r>
              <a:rPr lang="pl-PL" altLang="pl-PL" sz="2800" b="1" i="1" dirty="0"/>
              <a:t> </a:t>
            </a:r>
            <a:r>
              <a:rPr lang="pl-PL" altLang="pl-PL" sz="2800" b="1" i="1" dirty="0" err="1"/>
              <a:t>countries</a:t>
            </a:r>
            <a:r>
              <a:rPr lang="en-US" altLang="pl-PL" sz="2800" b="1" i="1" dirty="0"/>
              <a:t>?</a:t>
            </a:r>
            <a:endParaRPr lang="pl-PL" altLang="pl-PL" sz="1600" dirty="0"/>
          </a:p>
        </p:txBody>
      </p:sp>
      <p:sp>
        <p:nvSpPr>
          <p:cNvPr id="3" name="pole tekstowe 2"/>
          <p:cNvSpPr txBox="1"/>
          <p:nvPr/>
        </p:nvSpPr>
        <p:spPr>
          <a:xfrm>
            <a:off x="1702190" y="5335897"/>
            <a:ext cx="25040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chemeClr val="bg1"/>
                </a:solidFill>
              </a:rPr>
              <a:t>Presented by 	</a:t>
            </a:r>
          </a:p>
          <a:p>
            <a:r>
              <a:rPr lang="pl-PL" sz="2400" b="1" dirty="0" smtClean="0">
                <a:solidFill>
                  <a:schemeClr val="bg1"/>
                </a:solidFill>
              </a:rPr>
              <a:t>Jan Hněvkovský</a:t>
            </a:r>
            <a:endParaRPr lang="pl-PL" sz="2400" b="1" dirty="0">
              <a:solidFill>
                <a:schemeClr val="bg1"/>
              </a:solidFill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2925828" y="6357457"/>
            <a:ext cx="3558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chemeClr val="bg1"/>
                </a:solidFill>
              </a:rPr>
              <a:t>Prague, </a:t>
            </a:r>
            <a:r>
              <a:rPr lang="pl-PL" dirty="0">
                <a:solidFill>
                  <a:schemeClr val="bg1"/>
                </a:solidFill>
              </a:rPr>
              <a:t>2</a:t>
            </a:r>
            <a:r>
              <a:rPr lang="pl-PL" dirty="0" smtClean="0">
                <a:solidFill>
                  <a:schemeClr val="bg1"/>
                </a:solidFill>
              </a:rPr>
              <a:t> November 2016</a:t>
            </a:r>
            <a:endParaRPr lang="pl-PL" dirty="0">
              <a:solidFill>
                <a:schemeClr val="bg1"/>
              </a:solidFill>
            </a:endParaRPr>
          </a:p>
        </p:txBody>
      </p:sp>
      <p:sp>
        <p:nvSpPr>
          <p:cNvPr id="7" name="pole tekstowe 2"/>
          <p:cNvSpPr txBox="1"/>
          <p:nvPr/>
        </p:nvSpPr>
        <p:spPr>
          <a:xfrm>
            <a:off x="4704877" y="5151230"/>
            <a:ext cx="23688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b="1" dirty="0" smtClean="0">
                <a:solidFill>
                  <a:schemeClr val="bg1"/>
                </a:solidFill>
              </a:rPr>
              <a:t>Ministry of Regional Development</a:t>
            </a:r>
            <a:endParaRPr lang="pl-PL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/>
          <a:lstStyle/>
          <a:p>
            <a:pPr eaLnBrk="1" hangingPunct="1"/>
            <a:r>
              <a:rPr lang="pl-PL" altLang="pl-PL"/>
              <a:t>Cooperation within the V4</a:t>
            </a:r>
          </a:p>
        </p:txBody>
      </p:sp>
      <p:graphicFrame>
        <p:nvGraphicFramePr>
          <p:cNvPr id="3" name="Wykres 2"/>
          <p:cNvGraphicFramePr>
            <a:graphicFrameLocks/>
          </p:cNvGraphicFramePr>
          <p:nvPr/>
        </p:nvGraphicFramePr>
        <p:xfrm>
          <a:off x="1292450" y="2126750"/>
          <a:ext cx="6371912" cy="21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ole tekstowe 3"/>
          <p:cNvSpPr txBox="1">
            <a:spLocks noChangeArrowheads="1"/>
          </p:cNvSpPr>
          <p:nvPr/>
        </p:nvSpPr>
        <p:spPr bwMode="auto">
          <a:xfrm>
            <a:off x="1641475" y="1582738"/>
            <a:ext cx="7267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GB" altLang="pl-PL" sz="1400">
                <a:solidFill>
                  <a:schemeClr val="accent1"/>
                </a:solidFill>
              </a:rPr>
              <a:t>Figure: </a:t>
            </a:r>
            <a:r>
              <a:rPr lang="pl-PL" altLang="pl-PL" sz="1400" b="1">
                <a:solidFill>
                  <a:schemeClr val="accent1"/>
                </a:solidFill>
              </a:rPr>
              <a:t>Value</a:t>
            </a:r>
            <a:r>
              <a:rPr lang="en-GB" altLang="pl-PL" sz="1400" b="1">
                <a:solidFill>
                  <a:schemeClr val="accent1"/>
                </a:solidFill>
              </a:rPr>
              <a:t> of contract</a:t>
            </a:r>
            <a:r>
              <a:rPr lang="pl-PL" altLang="pl-PL" sz="1400" b="1">
                <a:solidFill>
                  <a:schemeClr val="accent1"/>
                </a:solidFill>
              </a:rPr>
              <a:t>s</a:t>
            </a:r>
            <a:r>
              <a:rPr lang="en-GB" altLang="pl-PL" sz="1400" b="1">
                <a:solidFill>
                  <a:schemeClr val="accent1"/>
                </a:solidFill>
              </a:rPr>
              <a:t> in EU-funded projects (2007-2013 OPs)</a:t>
            </a:r>
            <a:endParaRPr lang="en-GB" altLang="pl-PL" sz="1400">
              <a:solidFill>
                <a:schemeClr val="accent1"/>
              </a:solidFill>
            </a:endParaRPr>
          </a:p>
        </p:txBody>
      </p:sp>
      <p:sp>
        <p:nvSpPr>
          <p:cNvPr id="5" name="pole tekstowe 4"/>
          <p:cNvSpPr txBox="1">
            <a:spLocks noChangeArrowheads="1"/>
          </p:cNvSpPr>
          <p:nvPr/>
        </p:nvSpPr>
        <p:spPr bwMode="auto">
          <a:xfrm>
            <a:off x="3232150" y="4198938"/>
            <a:ext cx="5022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/>
              <a:t>origin of company/capital….</a:t>
            </a:r>
          </a:p>
        </p:txBody>
      </p:sp>
      <p:sp>
        <p:nvSpPr>
          <p:cNvPr id="6" name="pole tekstowe 5"/>
          <p:cNvSpPr txBox="1">
            <a:spLocks noChangeArrowheads="1"/>
          </p:cNvSpPr>
          <p:nvPr/>
        </p:nvSpPr>
        <p:spPr bwMode="auto">
          <a:xfrm>
            <a:off x="5003800" y="2062163"/>
            <a:ext cx="5022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/>
              <a:t>Cohesion Policy in….</a:t>
            </a:r>
          </a:p>
        </p:txBody>
      </p:sp>
      <p:sp>
        <p:nvSpPr>
          <p:cNvPr id="7" name="pole tekstowe 6"/>
          <p:cNvSpPr txBox="1">
            <a:spLocks noChangeArrowheads="1"/>
          </p:cNvSpPr>
          <p:nvPr/>
        </p:nvSpPr>
        <p:spPr bwMode="auto">
          <a:xfrm>
            <a:off x="430213" y="5073650"/>
            <a:ext cx="824388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800" dirty="0"/>
              <a:t>Cooperation within V4 generated </a:t>
            </a:r>
            <a:r>
              <a:rPr lang="en-US" altLang="pl-PL" sz="1800" dirty="0"/>
              <a:t>turnover of approx. </a:t>
            </a:r>
            <a:r>
              <a:rPr lang="en-US" altLang="pl-PL" sz="1800" b="1" dirty="0">
                <a:solidFill>
                  <a:schemeClr val="accent1"/>
                </a:solidFill>
              </a:rPr>
              <a:t>EUR 2.8 billion</a:t>
            </a:r>
            <a:r>
              <a:rPr lang="en-US" altLang="pl-PL" sz="1800" dirty="0"/>
              <a:t>, </a:t>
            </a:r>
            <a:r>
              <a:rPr lang="en-US" altLang="pl-PL" sz="1800" b="1" dirty="0"/>
              <a:t>more than half of which came from Czech-Slovakian trade in goods and services</a:t>
            </a:r>
            <a:r>
              <a:rPr lang="en-US" altLang="pl-PL" sz="1800" dirty="0"/>
              <a:t>. </a:t>
            </a:r>
            <a:r>
              <a:rPr lang="pl-PL" altLang="pl-PL" sz="1800" dirty="0"/>
              <a:t>Moreover, </a:t>
            </a:r>
            <a:r>
              <a:rPr lang="en-US" altLang="pl-PL" sz="1800" dirty="0"/>
              <a:t>Polish contractors established a presence in </a:t>
            </a:r>
            <a:r>
              <a:rPr lang="cs-CZ" altLang="pl-PL" sz="1800" dirty="0" err="1" smtClean="0"/>
              <a:t>the</a:t>
            </a:r>
            <a:r>
              <a:rPr lang="cs-CZ" altLang="pl-PL" sz="1800" dirty="0" smtClean="0"/>
              <a:t> </a:t>
            </a:r>
            <a:r>
              <a:rPr lang="en-US" altLang="pl-PL" sz="1800" dirty="0" smtClean="0"/>
              <a:t>Czech</a:t>
            </a:r>
            <a:r>
              <a:rPr lang="pl-PL" altLang="pl-PL" sz="1800" dirty="0" smtClean="0"/>
              <a:t> Republic </a:t>
            </a:r>
            <a:r>
              <a:rPr lang="en-US" altLang="pl-PL" sz="1800" dirty="0"/>
              <a:t>(EUR 165 million), and Czech contractors became active in Poland (EUR 468 million). </a:t>
            </a:r>
            <a:endParaRPr lang="en-GB" altLang="pl-PL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ytuł 6"/>
          <p:cNvSpPr>
            <a:spLocks noGrp="1"/>
          </p:cNvSpPr>
          <p:nvPr>
            <p:ph type="title"/>
          </p:nvPr>
        </p:nvSpPr>
        <p:spPr>
          <a:xfrm>
            <a:off x="1333500" y="2887663"/>
            <a:ext cx="6324600" cy="1082675"/>
          </a:xfrm>
        </p:spPr>
        <p:txBody>
          <a:bodyPr/>
          <a:lstStyle/>
          <a:p>
            <a:pPr eaLnBrk="1" hangingPunct="1"/>
            <a:r>
              <a:rPr lang="pl-PL" altLang="pl-PL" dirty="0"/>
              <a:t>P</a:t>
            </a:r>
            <a:r>
              <a:rPr lang="pl-PL" altLang="pl-PL" dirty="0" smtClean="0"/>
              <a:t>ositive </a:t>
            </a:r>
            <a:r>
              <a:rPr lang="pl-PL" altLang="pl-PL" dirty="0"/>
              <a:t>externalities</a:t>
            </a:r>
            <a:br>
              <a:rPr lang="pl-PL" altLang="pl-PL" dirty="0"/>
            </a:br>
            <a:r>
              <a:rPr lang="pl-PL" altLang="pl-PL" sz="2800" dirty="0"/>
              <a:t>examples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rostokąt 101"/>
          <p:cNvSpPr/>
          <p:nvPr/>
        </p:nvSpPr>
        <p:spPr>
          <a:xfrm>
            <a:off x="53975" y="3406775"/>
            <a:ext cx="1989138" cy="33480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3" name="Prostokąt 62"/>
          <p:cNvSpPr/>
          <p:nvPr/>
        </p:nvSpPr>
        <p:spPr>
          <a:xfrm>
            <a:off x="2041525" y="3406775"/>
            <a:ext cx="4162425" cy="33559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>
                <a:latin typeface="+mj-lt"/>
              </a:rPr>
              <a:t>What kind of benefits?</a:t>
            </a:r>
          </a:p>
        </p:txBody>
      </p:sp>
      <p:sp>
        <p:nvSpPr>
          <p:cNvPr id="3" name="Prostokąt 2"/>
          <p:cNvSpPr/>
          <p:nvPr/>
        </p:nvSpPr>
        <p:spPr>
          <a:xfrm>
            <a:off x="2479675" y="1254125"/>
            <a:ext cx="4183063" cy="81915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prstClr val="white"/>
                </a:solidFill>
              </a:rPr>
              <a:t>benefits to EU-15 countries resulting from Cohesion Policy in V4</a:t>
            </a:r>
          </a:p>
        </p:txBody>
      </p:sp>
      <p:sp>
        <p:nvSpPr>
          <p:cNvPr id="4" name="Prostokąt 3"/>
          <p:cNvSpPr/>
          <p:nvPr/>
        </p:nvSpPr>
        <p:spPr>
          <a:xfrm>
            <a:off x="1322388" y="2236788"/>
            <a:ext cx="3314700" cy="64452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prstClr val="white"/>
                </a:solidFill>
              </a:rPr>
              <a:t>total economic benefits</a:t>
            </a:r>
          </a:p>
        </p:txBody>
      </p:sp>
      <p:sp>
        <p:nvSpPr>
          <p:cNvPr id="5" name="Prostokąt 4"/>
          <p:cNvSpPr/>
          <p:nvPr/>
        </p:nvSpPr>
        <p:spPr>
          <a:xfrm>
            <a:off x="6151563" y="2616200"/>
            <a:ext cx="2817812" cy="655638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prstClr val="white"/>
                </a:solidFill>
              </a:rPr>
              <a:t>positive externalities</a:t>
            </a:r>
          </a:p>
        </p:txBody>
      </p:sp>
      <p:cxnSp>
        <p:nvCxnSpPr>
          <p:cNvPr id="7" name="Łącznik prosty ze strzałką 6"/>
          <p:cNvCxnSpPr>
            <a:stCxn id="3" idx="2"/>
            <a:endCxn id="4" idx="0"/>
          </p:cNvCxnSpPr>
          <p:nvPr/>
        </p:nvCxnSpPr>
        <p:spPr>
          <a:xfrm flipH="1">
            <a:off x="2979738" y="2073275"/>
            <a:ext cx="1590675" cy="163513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Łącznik prosty ze strzałką 8"/>
          <p:cNvCxnSpPr>
            <a:stCxn id="3" idx="2"/>
            <a:endCxn id="5" idx="0"/>
          </p:cNvCxnSpPr>
          <p:nvPr/>
        </p:nvCxnSpPr>
        <p:spPr>
          <a:xfrm>
            <a:off x="4570413" y="2073275"/>
            <a:ext cx="2989262" cy="542925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rostokąt 11"/>
          <p:cNvSpPr/>
          <p:nvPr/>
        </p:nvSpPr>
        <p:spPr>
          <a:xfrm>
            <a:off x="179388" y="3810000"/>
            <a:ext cx="1800225" cy="719138"/>
          </a:xfrm>
          <a:prstGeom prst="rect">
            <a:avLst/>
          </a:prstGeom>
          <a:solidFill>
            <a:schemeClr val="accent1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</a:rPr>
              <a:t>indirect export benefits</a:t>
            </a:r>
          </a:p>
        </p:txBody>
      </p:sp>
      <p:sp>
        <p:nvSpPr>
          <p:cNvPr id="13" name="Prostokąt 12"/>
          <p:cNvSpPr/>
          <p:nvPr/>
        </p:nvSpPr>
        <p:spPr>
          <a:xfrm>
            <a:off x="2203450" y="3810000"/>
            <a:ext cx="1800225" cy="719138"/>
          </a:xfrm>
          <a:prstGeom prst="rect">
            <a:avLst/>
          </a:prstGeom>
          <a:solidFill>
            <a:schemeClr val="accent2">
              <a:lumMod val="75000"/>
            </a:schemeClr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</a:rPr>
              <a:t>direct export benefits</a:t>
            </a:r>
          </a:p>
        </p:txBody>
      </p:sp>
      <p:cxnSp>
        <p:nvCxnSpPr>
          <p:cNvPr id="18" name="Łącznik prosty ze strzałką 17"/>
          <p:cNvCxnSpPr>
            <a:stCxn id="4" idx="2"/>
            <a:endCxn id="46" idx="0"/>
          </p:cNvCxnSpPr>
          <p:nvPr/>
        </p:nvCxnSpPr>
        <p:spPr>
          <a:xfrm>
            <a:off x="2979738" y="2881313"/>
            <a:ext cx="2143125" cy="928687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Łącznik prosty ze strzałką 19"/>
          <p:cNvCxnSpPr>
            <a:stCxn id="4" idx="2"/>
            <a:endCxn id="12" idx="0"/>
          </p:cNvCxnSpPr>
          <p:nvPr/>
        </p:nvCxnSpPr>
        <p:spPr>
          <a:xfrm flipH="1">
            <a:off x="1079500" y="2881313"/>
            <a:ext cx="1900238" cy="928687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Prostokąt 26"/>
          <p:cNvSpPr/>
          <p:nvPr/>
        </p:nvSpPr>
        <p:spPr>
          <a:xfrm>
            <a:off x="6380163" y="3552825"/>
            <a:ext cx="2543175" cy="512763"/>
          </a:xfrm>
          <a:prstGeom prst="rect">
            <a:avLst/>
          </a:prstGeom>
          <a:solidFill>
            <a:srgbClr val="9D6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</a:rPr>
              <a:t>transport infrastructure</a:t>
            </a:r>
          </a:p>
        </p:txBody>
      </p:sp>
      <p:sp>
        <p:nvSpPr>
          <p:cNvPr id="28" name="Prostokąt 27"/>
          <p:cNvSpPr/>
          <p:nvPr/>
        </p:nvSpPr>
        <p:spPr>
          <a:xfrm>
            <a:off x="6381750" y="4954588"/>
            <a:ext cx="2541588" cy="520700"/>
          </a:xfrm>
          <a:prstGeom prst="rect">
            <a:avLst/>
          </a:prstGeom>
          <a:solidFill>
            <a:srgbClr val="9D6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</a:rPr>
              <a:t>R&amp;D and universities</a:t>
            </a:r>
          </a:p>
        </p:txBody>
      </p:sp>
      <p:sp>
        <p:nvSpPr>
          <p:cNvPr id="29" name="Prostokąt 28"/>
          <p:cNvSpPr/>
          <p:nvPr/>
        </p:nvSpPr>
        <p:spPr>
          <a:xfrm>
            <a:off x="6388100" y="4221163"/>
            <a:ext cx="2541588" cy="522287"/>
          </a:xfrm>
          <a:prstGeom prst="rect">
            <a:avLst/>
          </a:prstGeom>
          <a:solidFill>
            <a:srgbClr val="9D6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</a:rPr>
              <a:t>environment protection</a:t>
            </a:r>
          </a:p>
        </p:txBody>
      </p:sp>
      <p:sp>
        <p:nvSpPr>
          <p:cNvPr id="30" name="Prostokąt 29"/>
          <p:cNvSpPr/>
          <p:nvPr/>
        </p:nvSpPr>
        <p:spPr>
          <a:xfrm>
            <a:off x="6381750" y="5692775"/>
            <a:ext cx="2554288" cy="520700"/>
          </a:xfrm>
          <a:prstGeom prst="rect">
            <a:avLst/>
          </a:prstGeom>
          <a:solidFill>
            <a:srgbClr val="9D6CD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 smtClean="0">
              <a:solidFill>
                <a:prstClr val="white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prstClr val="white"/>
                </a:solidFill>
              </a:rPr>
              <a:t>enterprise </a:t>
            </a:r>
            <a:r>
              <a:rPr lang="en-US" dirty="0">
                <a:solidFill>
                  <a:prstClr val="white"/>
                </a:solidFill>
              </a:rPr>
              <a:t>support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6" name="Prostokąt 45"/>
          <p:cNvSpPr/>
          <p:nvPr/>
        </p:nvSpPr>
        <p:spPr>
          <a:xfrm>
            <a:off x="4222750" y="3810000"/>
            <a:ext cx="1800225" cy="719138"/>
          </a:xfrm>
          <a:prstGeom prst="rect">
            <a:avLst/>
          </a:prstGeom>
          <a:solidFill>
            <a:schemeClr val="accent2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white"/>
                </a:solidFill>
              </a:rPr>
              <a:t>direct capital benefits</a:t>
            </a:r>
          </a:p>
        </p:txBody>
      </p:sp>
      <p:sp>
        <p:nvSpPr>
          <p:cNvPr id="73" name="pole tekstowe 72"/>
          <p:cNvSpPr txBox="1"/>
          <p:nvPr/>
        </p:nvSpPr>
        <p:spPr>
          <a:xfrm>
            <a:off x="2033588" y="5921375"/>
            <a:ext cx="4117975" cy="83185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direct involvement as contractors/suppliers </a:t>
            </a:r>
            <a:br>
              <a:rPr lang="en-US" sz="1600" dirty="0">
                <a:solidFill>
                  <a:prstClr val="black"/>
                </a:solidFill>
                <a:latin typeface="Calibri"/>
              </a:rPr>
            </a:br>
            <a:r>
              <a:rPr lang="en-US" sz="1600" dirty="0">
                <a:solidFill>
                  <a:prstClr val="black"/>
                </a:solidFill>
                <a:latin typeface="Calibri"/>
              </a:rPr>
              <a:t>in EU-funded projects</a:t>
            </a:r>
          </a:p>
        </p:txBody>
      </p:sp>
      <p:sp>
        <p:nvSpPr>
          <p:cNvPr id="78" name="Prostokąt 77"/>
          <p:cNvSpPr/>
          <p:nvPr/>
        </p:nvSpPr>
        <p:spPr>
          <a:xfrm>
            <a:off x="842963" y="5105400"/>
            <a:ext cx="2260600" cy="441325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companies from EU-15</a:t>
            </a:r>
          </a:p>
        </p:txBody>
      </p:sp>
      <p:sp>
        <p:nvSpPr>
          <p:cNvPr id="79" name="Prostokąt 78"/>
          <p:cNvSpPr/>
          <p:nvPr/>
        </p:nvSpPr>
        <p:spPr>
          <a:xfrm>
            <a:off x="4003675" y="5102225"/>
            <a:ext cx="2200275" cy="72231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</a:rPr>
              <a:t>companies from V4, </a:t>
            </a:r>
            <a:br>
              <a:rPr lang="en-US" sz="1600" dirty="0">
                <a:solidFill>
                  <a:prstClr val="black"/>
                </a:solidFill>
              </a:rPr>
            </a:br>
            <a:r>
              <a:rPr lang="en-US" sz="1600" dirty="0">
                <a:solidFill>
                  <a:prstClr val="black"/>
                </a:solidFill>
              </a:rPr>
              <a:t>owned by EU-15 </a:t>
            </a:r>
            <a:r>
              <a:rPr lang="en-US" sz="1600" dirty="0" smtClean="0">
                <a:solidFill>
                  <a:prstClr val="black"/>
                </a:solidFill>
              </a:rPr>
              <a:t>capital</a:t>
            </a:r>
            <a:endParaRPr lang="en-US" sz="1600" dirty="0">
              <a:solidFill>
                <a:prstClr val="black"/>
              </a:solidFill>
            </a:endParaRPr>
          </a:p>
        </p:txBody>
      </p:sp>
      <p:cxnSp>
        <p:nvCxnSpPr>
          <p:cNvPr id="88" name="Łącznik prosty ze strzałką 87"/>
          <p:cNvCxnSpPr>
            <a:endCxn id="46" idx="2"/>
          </p:cNvCxnSpPr>
          <p:nvPr/>
        </p:nvCxnSpPr>
        <p:spPr>
          <a:xfrm flipV="1">
            <a:off x="5122863" y="4529138"/>
            <a:ext cx="0" cy="576262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pole tekstowe 106"/>
          <p:cNvSpPr txBox="1"/>
          <p:nvPr/>
        </p:nvSpPr>
        <p:spPr>
          <a:xfrm>
            <a:off x="39688" y="5922963"/>
            <a:ext cx="2003425" cy="83185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prstClr val="black"/>
                </a:solidFill>
                <a:latin typeface="Calibri"/>
              </a:rPr>
              <a:t>additional exports induced by Cohesion Policy spending</a:t>
            </a:r>
          </a:p>
        </p:txBody>
      </p:sp>
      <p:sp>
        <p:nvSpPr>
          <p:cNvPr id="6" name="Prostokąt 5"/>
          <p:cNvSpPr/>
          <p:nvPr/>
        </p:nvSpPr>
        <p:spPr>
          <a:xfrm>
            <a:off x="7399338" y="6592888"/>
            <a:ext cx="1570037" cy="265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22" name="Łącznik prosty ze strzałką 21"/>
          <p:cNvCxnSpPr>
            <a:stCxn id="4" idx="2"/>
            <a:endCxn id="13" idx="0"/>
          </p:cNvCxnSpPr>
          <p:nvPr/>
        </p:nvCxnSpPr>
        <p:spPr>
          <a:xfrm>
            <a:off x="2979738" y="2881313"/>
            <a:ext cx="123825" cy="928687"/>
          </a:xfrm>
          <a:prstGeom prst="straightConnector1">
            <a:avLst/>
          </a:prstGeom>
          <a:ln w="381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Nawias klamrowy zamykający 33"/>
          <p:cNvSpPr/>
          <p:nvPr/>
        </p:nvSpPr>
        <p:spPr>
          <a:xfrm rot="5400000">
            <a:off x="2049463" y="3092450"/>
            <a:ext cx="312738" cy="3595687"/>
          </a:xfrm>
          <a:prstGeom prst="rightBrac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39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/>
          <a:lstStyle/>
          <a:p>
            <a:pPr eaLnBrk="1" hangingPunct="1"/>
            <a:r>
              <a:rPr lang="pl-PL" altLang="pl-PL"/>
              <a:t>T</a:t>
            </a:r>
            <a:r>
              <a:rPr lang="en-GB" altLang="pl-PL"/>
              <a:t>ransport infrastructure</a:t>
            </a:r>
          </a:p>
        </p:txBody>
      </p:sp>
      <p:pic>
        <p:nvPicPr>
          <p:cNvPr id="30723" name="Obraz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4508500"/>
            <a:ext cx="3997325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Prostokąt 3"/>
          <p:cNvSpPr/>
          <p:nvPr/>
        </p:nvSpPr>
        <p:spPr>
          <a:xfrm>
            <a:off x="4332288" y="4508500"/>
            <a:ext cx="4678362" cy="19875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accent1"/>
                </a:solidFill>
              </a:rPr>
              <a:t>case study: </a:t>
            </a:r>
            <a:r>
              <a:rPr lang="en-GB" b="1" dirty="0">
                <a:solidFill>
                  <a:schemeClr val="accent1"/>
                </a:solidFill>
              </a:rPr>
              <a:t>Port of Gdynia – TEN-T</a:t>
            </a:r>
            <a:r>
              <a:rPr lang="en-GB" dirty="0">
                <a:solidFill>
                  <a:schemeClr val="accent1"/>
                </a:solidFill>
              </a:rPr>
              <a:t> (PL)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/>
                </a:solidFill>
              </a:rPr>
              <a:t>improved infrastructure aimed at further development of multimodal and intermodal freight transport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solidFill>
                  <a:schemeClr val="tx1"/>
                </a:solidFill>
              </a:rPr>
              <a:t>clear benefits to Finnish, Swedish, Dutch and German logistics companies operating in the port: better accessibility by sea and rail</a:t>
            </a:r>
          </a:p>
        </p:txBody>
      </p:sp>
      <p:sp>
        <p:nvSpPr>
          <p:cNvPr id="5" name="pole tekstowe 4"/>
          <p:cNvSpPr txBox="1"/>
          <p:nvPr/>
        </p:nvSpPr>
        <p:spPr>
          <a:xfrm>
            <a:off x="346075" y="1844675"/>
            <a:ext cx="3387725" cy="2308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improved accessibility of V4-regions, EU’s most remote areas connected to</a:t>
            </a:r>
            <a:r>
              <a:rPr lang="pl-PL" dirty="0">
                <a:latin typeface="+mn-lt"/>
                <a:cs typeface="+mn-cs"/>
              </a:rPr>
              <a:t> the </a:t>
            </a:r>
            <a:r>
              <a:rPr lang="pl-PL" dirty="0" err="1">
                <a:latin typeface="+mn-lt"/>
                <a:cs typeface="+mn-cs"/>
              </a:rPr>
              <a:t>European</a:t>
            </a:r>
            <a:r>
              <a:rPr lang="pl-PL" dirty="0">
                <a:latin typeface="+mn-lt"/>
                <a:cs typeface="+mn-cs"/>
              </a:rPr>
              <a:t> transport system</a:t>
            </a:r>
            <a:r>
              <a:rPr lang="en-GB" dirty="0">
                <a:latin typeface="+mn-lt"/>
                <a:cs typeface="+mn-cs"/>
              </a:rPr>
              <a:t> 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increased safety of the transport system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lower emissions of</a:t>
            </a:r>
            <a:r>
              <a:rPr lang="pl-PL" dirty="0">
                <a:latin typeface="+mn-lt"/>
                <a:cs typeface="+mn-cs"/>
              </a:rPr>
              <a:t> GHG </a:t>
            </a:r>
            <a:r>
              <a:rPr lang="en-GB" dirty="0">
                <a:latin typeface="+mn-lt"/>
                <a:cs typeface="+mn-cs"/>
              </a:rPr>
              <a:t>and lower air pollution</a:t>
            </a:r>
          </a:p>
        </p:txBody>
      </p:sp>
      <p:sp>
        <p:nvSpPr>
          <p:cNvPr id="6" name="pole tekstowe 5"/>
          <p:cNvSpPr txBox="1"/>
          <p:nvPr/>
        </p:nvSpPr>
        <p:spPr>
          <a:xfrm>
            <a:off x="3905250" y="1844675"/>
            <a:ext cx="5056188" cy="23082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better access to V4 markets for EU-15 companies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improved road safety for EU-15 citizens visiting V4 for business or leisure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increased growth potential for logistics companies operating in V4 countries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further development of alternative modes of transport, thus reduced pressure on the environment at the EU-level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346075" y="1474788"/>
            <a:ext cx="3387725" cy="369887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+mn-lt"/>
                <a:cs typeface="+mn-cs"/>
              </a:rPr>
              <a:t>benefits to V4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3905250" y="1474788"/>
            <a:ext cx="5056188" cy="369887"/>
          </a:xfrm>
          <a:prstGeom prst="rect">
            <a:avLst/>
          </a:prstGeom>
          <a:solidFill>
            <a:schemeClr val="accent6"/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+mn-lt"/>
                <a:cs typeface="+mn-cs"/>
              </a:rPr>
              <a:t>benefits to EU-15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ytuł 1"/>
          <p:cNvSpPr>
            <a:spLocks noGrp="1"/>
          </p:cNvSpPr>
          <p:nvPr>
            <p:ph type="title"/>
          </p:nvPr>
        </p:nvSpPr>
        <p:spPr>
          <a:xfrm>
            <a:off x="179388" y="133350"/>
            <a:ext cx="7108825" cy="86836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pl-PL" altLang="pl-PL"/>
              <a:t>E</a:t>
            </a:r>
            <a:r>
              <a:rPr lang="en-GB" altLang="pl-PL"/>
              <a:t>nergy sector and environment protection </a:t>
            </a:r>
          </a:p>
        </p:txBody>
      </p:sp>
      <p:sp>
        <p:nvSpPr>
          <p:cNvPr id="4" name="Prostokąt 3"/>
          <p:cNvSpPr/>
          <p:nvPr/>
        </p:nvSpPr>
        <p:spPr>
          <a:xfrm>
            <a:off x="3090863" y="4508500"/>
            <a:ext cx="5919787" cy="18224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accent1"/>
                </a:solidFill>
              </a:rPr>
              <a:t>case study: </a:t>
            </a:r>
            <a:r>
              <a:rPr lang="en-GB" b="1" dirty="0">
                <a:solidFill>
                  <a:schemeClr val="accent1"/>
                </a:solidFill>
              </a:rPr>
              <a:t>wastewater treatment infrastructure in the Czech Republic </a:t>
            </a:r>
            <a:r>
              <a:rPr lang="en-GB" dirty="0">
                <a:solidFill>
                  <a:schemeClr val="accent1"/>
                </a:solidFill>
              </a:rPr>
              <a:t>(</a:t>
            </a:r>
            <a:r>
              <a:rPr lang="pl-PL" dirty="0">
                <a:solidFill>
                  <a:schemeClr val="accent1"/>
                </a:solidFill>
              </a:rPr>
              <a:t>CZ</a:t>
            </a:r>
            <a:r>
              <a:rPr lang="en-GB" dirty="0">
                <a:solidFill>
                  <a:schemeClr val="accent1"/>
                </a:solidFill>
              </a:rPr>
              <a:t>)</a:t>
            </a:r>
            <a:endParaRPr lang="pl-PL" dirty="0">
              <a:solidFill>
                <a:schemeClr val="accent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accent1"/>
              </a:solidFill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sz="1600" dirty="0">
                <a:solidFill>
                  <a:schemeClr val="tx1"/>
                </a:solidFill>
              </a:rPr>
              <a:t>D</a:t>
            </a:r>
            <a:r>
              <a:rPr lang="en-GB" sz="1600" dirty="0" err="1">
                <a:solidFill>
                  <a:schemeClr val="tx1"/>
                </a:solidFill>
              </a:rPr>
              <a:t>evelopment</a:t>
            </a:r>
            <a:r>
              <a:rPr lang="en-GB" sz="1600" dirty="0">
                <a:solidFill>
                  <a:schemeClr val="tx1"/>
                </a:solidFill>
              </a:rPr>
              <a:t> of waste water treatment infrastructure in the Czech Republic</a:t>
            </a:r>
            <a:r>
              <a:rPr lang="pl-PL" sz="1600" dirty="0">
                <a:solidFill>
                  <a:schemeClr val="tx1"/>
                </a:solidFill>
              </a:rPr>
              <a:t>  </a:t>
            </a:r>
            <a:r>
              <a:rPr lang="en-GB" sz="1600" dirty="0">
                <a:solidFill>
                  <a:schemeClr val="tx1"/>
                </a:solidFill>
              </a:rPr>
              <a:t>diminish</a:t>
            </a:r>
            <a:r>
              <a:rPr lang="pl-PL" sz="1600" dirty="0" err="1">
                <a:solidFill>
                  <a:schemeClr val="tx1"/>
                </a:solidFill>
              </a:rPr>
              <a:t>ed</a:t>
            </a:r>
            <a:r>
              <a:rPr lang="pl-PL" sz="1600" dirty="0">
                <a:solidFill>
                  <a:schemeClr val="tx1"/>
                </a:solidFill>
              </a:rPr>
              <a:t>  </a:t>
            </a:r>
            <a:r>
              <a:rPr lang="en-GB" sz="1600" dirty="0">
                <a:solidFill>
                  <a:schemeClr val="tx1"/>
                </a:solidFill>
              </a:rPr>
              <a:t>the level of pollution transported by the Elbe to Germany and to the North Sea</a:t>
            </a:r>
            <a:r>
              <a:rPr lang="pl-PL" sz="1600" dirty="0">
                <a:solidFill>
                  <a:schemeClr val="tx1"/>
                </a:solidFill>
              </a:rPr>
              <a:t>.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5" name="pole tekstowe 4"/>
          <p:cNvSpPr txBox="1"/>
          <p:nvPr/>
        </p:nvSpPr>
        <p:spPr>
          <a:xfrm>
            <a:off x="346075" y="1844675"/>
            <a:ext cx="3387725" cy="23082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 smtClean="0">
                <a:latin typeface="+mn-lt"/>
                <a:cs typeface="+mn-cs"/>
              </a:rPr>
              <a:t>i</a:t>
            </a:r>
            <a:r>
              <a:rPr lang="en-GB" dirty="0" err="1" smtClean="0">
                <a:latin typeface="+mn-lt"/>
                <a:cs typeface="+mn-cs"/>
              </a:rPr>
              <a:t>mplementation</a:t>
            </a:r>
            <a:r>
              <a:rPr lang="en-GB" dirty="0" smtClean="0">
                <a:latin typeface="+mn-lt"/>
                <a:cs typeface="+mn-cs"/>
              </a:rPr>
              <a:t> </a:t>
            </a:r>
            <a:r>
              <a:rPr lang="en-GB" dirty="0">
                <a:latin typeface="+mn-lt"/>
                <a:cs typeface="+mn-cs"/>
              </a:rPr>
              <a:t>of the EU energy policy</a:t>
            </a:r>
            <a:r>
              <a:rPr lang="pl-PL" dirty="0">
                <a:latin typeface="+mn-lt"/>
                <a:cs typeface="+mn-cs"/>
              </a:rPr>
              <a:t> and</a:t>
            </a:r>
            <a:r>
              <a:rPr lang="en-GB" dirty="0">
                <a:latin typeface="+mn-lt"/>
                <a:cs typeface="+mn-cs"/>
              </a:rPr>
              <a:t> fulfilment of accession obligations</a:t>
            </a:r>
            <a:endParaRPr lang="pl-PL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+mn-lt"/>
                <a:cs typeface="+mn-cs"/>
              </a:rPr>
              <a:t>r</a:t>
            </a:r>
            <a:r>
              <a:rPr lang="en-GB" dirty="0">
                <a:latin typeface="+mn-lt"/>
                <a:cs typeface="+mn-cs"/>
              </a:rPr>
              <a:t>educed greenhouse gas emissions</a:t>
            </a:r>
            <a:r>
              <a:rPr lang="pl-PL" dirty="0">
                <a:latin typeface="+mn-lt"/>
                <a:cs typeface="+mn-cs"/>
              </a:rPr>
              <a:t> and </a:t>
            </a:r>
            <a:r>
              <a:rPr lang="pl-PL" dirty="0" err="1">
                <a:latin typeface="+mn-lt"/>
                <a:cs typeface="+mn-cs"/>
              </a:rPr>
              <a:t>other</a:t>
            </a:r>
            <a:r>
              <a:rPr lang="pl-PL" dirty="0">
                <a:latin typeface="+mn-lt"/>
                <a:cs typeface="+mn-cs"/>
              </a:rPr>
              <a:t> </a:t>
            </a:r>
            <a:r>
              <a:rPr lang="pl-PL" dirty="0" err="1">
                <a:latin typeface="+mn-lt"/>
                <a:cs typeface="+mn-cs"/>
              </a:rPr>
              <a:t>air</a:t>
            </a:r>
            <a:r>
              <a:rPr lang="pl-PL" dirty="0">
                <a:latin typeface="+mn-lt"/>
                <a:cs typeface="+mn-cs"/>
              </a:rPr>
              <a:t> </a:t>
            </a:r>
            <a:r>
              <a:rPr lang="en-GB" dirty="0">
                <a:latin typeface="+mn-lt"/>
                <a:cs typeface="+mn-cs"/>
              </a:rPr>
              <a:t>pollutions</a:t>
            </a:r>
            <a:r>
              <a:rPr lang="pl-PL" dirty="0">
                <a:latin typeface="+mn-lt"/>
                <a:cs typeface="+mn-cs"/>
              </a:rPr>
              <a:t>, </a:t>
            </a:r>
            <a:r>
              <a:rPr lang="pl-PL" dirty="0" err="1">
                <a:latin typeface="+mn-lt"/>
                <a:cs typeface="+mn-cs"/>
              </a:rPr>
              <a:t>lower</a:t>
            </a:r>
            <a:r>
              <a:rPr lang="pl-PL" dirty="0">
                <a:latin typeface="+mn-lt"/>
                <a:cs typeface="+mn-cs"/>
              </a:rPr>
              <a:t> </a:t>
            </a:r>
            <a:r>
              <a:rPr lang="en-GB" dirty="0">
                <a:latin typeface="+mn-lt"/>
                <a:cs typeface="+mn-cs"/>
              </a:rPr>
              <a:t>emissions to surface and groundwater </a:t>
            </a:r>
            <a:endParaRPr lang="pl-PL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improved quality of living</a:t>
            </a:r>
            <a:endParaRPr lang="pl-PL" dirty="0">
              <a:latin typeface="+mn-lt"/>
              <a:cs typeface="+mn-cs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3905250" y="1844675"/>
            <a:ext cx="5056188" cy="25844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+mn-lt"/>
                <a:cs typeface="+mn-cs"/>
              </a:rPr>
              <a:t>e</a:t>
            </a:r>
            <a:r>
              <a:rPr lang="en-GB" dirty="0" err="1">
                <a:latin typeface="+mn-lt"/>
                <a:cs typeface="+mn-cs"/>
              </a:rPr>
              <a:t>limination</a:t>
            </a:r>
            <a:r>
              <a:rPr lang="en-GB" dirty="0">
                <a:latin typeface="+mn-lt"/>
                <a:cs typeface="+mn-cs"/>
              </a:rPr>
              <a:t> of a source of potential surface and groundwater pollution</a:t>
            </a:r>
            <a:r>
              <a:rPr lang="pl-PL" dirty="0">
                <a:latin typeface="+mn-lt"/>
                <a:cs typeface="+mn-cs"/>
              </a:rPr>
              <a:t> in the </a:t>
            </a:r>
            <a:r>
              <a:rPr lang="en-GB" dirty="0">
                <a:latin typeface="+mn-lt"/>
                <a:cs typeface="+mn-cs"/>
              </a:rPr>
              <a:t>border</a:t>
            </a:r>
            <a:r>
              <a:rPr lang="pl-PL" dirty="0">
                <a:latin typeface="+mn-lt"/>
                <a:cs typeface="+mn-cs"/>
              </a:rPr>
              <a:t> regions (i.e. </a:t>
            </a:r>
            <a:r>
              <a:rPr lang="en-GB" dirty="0">
                <a:latin typeface="+mn-lt"/>
                <a:cs typeface="+mn-cs"/>
              </a:rPr>
              <a:t>landfill rehabilitation</a:t>
            </a:r>
            <a:r>
              <a:rPr lang="pl-PL" dirty="0">
                <a:latin typeface="+mn-lt"/>
                <a:cs typeface="+mn-cs"/>
              </a:rPr>
              <a:t> in </a:t>
            </a:r>
            <a:r>
              <a:rPr lang="en-GB" dirty="0" err="1">
                <a:latin typeface="+mn-lt"/>
                <a:cs typeface="+mn-cs"/>
              </a:rPr>
              <a:t>Kúty</a:t>
            </a:r>
            <a:r>
              <a:rPr lang="pl-PL" dirty="0">
                <a:latin typeface="+mn-lt"/>
                <a:cs typeface="+mn-cs"/>
              </a:rPr>
              <a:t>, SK by the </a:t>
            </a:r>
            <a:r>
              <a:rPr lang="pl-PL" dirty="0" err="1">
                <a:latin typeface="+mn-lt"/>
                <a:cs typeface="+mn-cs"/>
              </a:rPr>
              <a:t>Austrian</a:t>
            </a:r>
            <a:r>
              <a:rPr lang="pl-PL" dirty="0">
                <a:latin typeface="+mn-lt"/>
                <a:cs typeface="+mn-cs"/>
              </a:rPr>
              <a:t> </a:t>
            </a:r>
            <a:r>
              <a:rPr lang="pl-PL" dirty="0" err="1">
                <a:latin typeface="+mn-lt"/>
                <a:cs typeface="+mn-cs"/>
              </a:rPr>
              <a:t>border</a:t>
            </a:r>
            <a:r>
              <a:rPr lang="pl-PL" dirty="0">
                <a:latin typeface="+mn-lt"/>
                <a:cs typeface="+mn-cs"/>
              </a:rPr>
              <a:t>)</a:t>
            </a:r>
            <a:endParaRPr lang="en-GB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improved energy security of the EU with diversification of sources of energy supplies</a:t>
            </a:r>
            <a:r>
              <a:rPr lang="pl-PL" dirty="0">
                <a:latin typeface="+mn-lt"/>
                <a:cs typeface="+mn-cs"/>
              </a:rPr>
              <a:t> (i.e. LNG </a:t>
            </a:r>
            <a:r>
              <a:rPr lang="en-GB" dirty="0">
                <a:latin typeface="+mn-lt"/>
                <a:cs typeface="+mn-cs"/>
              </a:rPr>
              <a:t>terminal in </a:t>
            </a:r>
            <a:r>
              <a:rPr lang="en-GB" dirty="0" err="1">
                <a:latin typeface="+mn-lt"/>
                <a:cs typeface="+mn-cs"/>
              </a:rPr>
              <a:t>Świnoujście</a:t>
            </a:r>
            <a:r>
              <a:rPr lang="pl-PL" dirty="0">
                <a:latin typeface="+mn-lt"/>
                <a:cs typeface="+mn-cs"/>
              </a:rPr>
              <a:t>, PL)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pl-PL" dirty="0">
                <a:latin typeface="+mn-lt"/>
                <a:cs typeface="+mn-cs"/>
              </a:rPr>
              <a:t>r</a:t>
            </a:r>
            <a:r>
              <a:rPr lang="en-GB" dirty="0">
                <a:latin typeface="+mn-lt"/>
                <a:cs typeface="+mn-cs"/>
              </a:rPr>
              <a:t>educed emissions and improved water quality</a:t>
            </a:r>
            <a:endParaRPr lang="pl-PL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dirty="0">
                <a:latin typeface="+mn-lt"/>
                <a:cs typeface="+mn-cs"/>
              </a:rPr>
              <a:t>improved energy efficiency in the EU</a:t>
            </a:r>
            <a:endParaRPr lang="pl-PL" dirty="0">
              <a:latin typeface="+mn-lt"/>
              <a:cs typeface="+mn-cs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346075" y="1474788"/>
            <a:ext cx="3387725" cy="369887"/>
          </a:xfrm>
          <a:prstGeom prst="rect">
            <a:avLst/>
          </a:prstGeom>
          <a:solidFill>
            <a:schemeClr val="accent5"/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+mn-lt"/>
                <a:cs typeface="+mn-cs"/>
              </a:rPr>
              <a:t>benefits to V4</a:t>
            </a:r>
          </a:p>
        </p:txBody>
      </p:sp>
      <p:sp>
        <p:nvSpPr>
          <p:cNvPr id="9" name="pole tekstowe 8"/>
          <p:cNvSpPr txBox="1"/>
          <p:nvPr/>
        </p:nvSpPr>
        <p:spPr>
          <a:xfrm>
            <a:off x="3905250" y="1474788"/>
            <a:ext cx="5056188" cy="369887"/>
          </a:xfrm>
          <a:prstGeom prst="rect">
            <a:avLst/>
          </a:prstGeom>
          <a:solidFill>
            <a:schemeClr val="accent6"/>
          </a:solidFill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>
                <a:solidFill>
                  <a:schemeClr val="bg1"/>
                </a:solidFill>
                <a:latin typeface="+mn-lt"/>
                <a:cs typeface="+mn-cs"/>
              </a:rPr>
              <a:t>benefits to EU-15</a:t>
            </a:r>
          </a:p>
        </p:txBody>
      </p:sp>
      <p:pic>
        <p:nvPicPr>
          <p:cNvPr id="33800" name="Obraz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075" y="4508500"/>
            <a:ext cx="2744788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333500" y="1842868"/>
            <a:ext cx="6324600" cy="212747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pl-PL" dirty="0"/>
              <a:t>Thank you </a:t>
            </a:r>
            <a:r>
              <a:rPr lang="pl-PL" dirty="0" smtClean="0"/>
              <a:t>and feel free to ask now or later </a:t>
            </a:r>
            <a:r>
              <a:rPr lang="pl-PL" dirty="0" smtClean="0"/>
              <a:t>at</a:t>
            </a:r>
            <a:r>
              <a:rPr lang="pl-PL" dirty="0" smtClean="0"/>
              <a:t>:</a:t>
            </a:r>
            <a:r>
              <a:rPr lang="pl-PL" dirty="0"/>
              <a:t/>
            </a:r>
            <a:br>
              <a:rPr lang="pl-PL" dirty="0"/>
            </a:br>
            <a:r>
              <a:rPr lang="pl-PL" dirty="0"/>
              <a:t>jan.hnevkovsky@mmr.cz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pl-PL" altLang="pl-PL" dirty="0" err="1"/>
              <a:t>Background</a:t>
            </a:r>
            <a:r>
              <a:rPr lang="pl-PL" altLang="pl-PL" dirty="0"/>
              <a:t> and </a:t>
            </a:r>
            <a:r>
              <a:rPr lang="pl-PL" altLang="pl-PL" dirty="0" err="1"/>
              <a:t>scope</a:t>
            </a:r>
            <a:r>
              <a:rPr lang="pl-PL" altLang="pl-PL" dirty="0"/>
              <a:t> of the </a:t>
            </a:r>
            <a:r>
              <a:rPr lang="pl-PL" altLang="pl-PL" dirty="0" err="1"/>
              <a:t>evaluation</a:t>
            </a:r>
            <a:endParaRPr lang="pl-PL" altLang="pl-PL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744455" y="1196372"/>
          <a:ext cx="6708968" cy="52058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9220" name="Picture 2" descr="http://www.flags.net/images/largeflags/POLA0001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225" y="2066925"/>
            <a:ext cx="723900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Obraz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1903413"/>
            <a:ext cx="2274888" cy="78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Obraz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913" y="4371975"/>
            <a:ext cx="525462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Obraz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38" y="3489325"/>
            <a:ext cx="5159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Obraz 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38" y="3978275"/>
            <a:ext cx="51593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5" name="Prostokąt 8"/>
          <p:cNvSpPr>
            <a:spLocks noChangeArrowheads="1"/>
          </p:cNvSpPr>
          <p:nvPr/>
        </p:nvSpPr>
        <p:spPr bwMode="auto">
          <a:xfrm>
            <a:off x="2082800" y="4371975"/>
            <a:ext cx="3744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AU" altLang="pl-PL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Government Office of the Slovak Republic</a:t>
            </a:r>
            <a:endParaRPr lang="pl-PL" altLang="pl-PL" sz="16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226" name="Prostokąt 9"/>
          <p:cNvSpPr>
            <a:spLocks noChangeArrowheads="1"/>
          </p:cNvSpPr>
          <p:nvPr/>
        </p:nvSpPr>
        <p:spPr bwMode="auto">
          <a:xfrm>
            <a:off x="2073275" y="3460750"/>
            <a:ext cx="31432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AU" altLang="pl-PL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Ministry of Regional Development </a:t>
            </a:r>
            <a:endParaRPr lang="pl-PL" altLang="pl-PL" sz="16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227" name="Prostokąt 10"/>
          <p:cNvSpPr>
            <a:spLocks noChangeArrowheads="1"/>
          </p:cNvSpPr>
          <p:nvPr/>
        </p:nvSpPr>
        <p:spPr bwMode="auto">
          <a:xfrm>
            <a:off x="2082800" y="3940175"/>
            <a:ext cx="2133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AU" altLang="pl-PL" sz="1600" b="1" dirty="0">
                <a:ea typeface="Calibri" panose="020F0502020204030204" pitchFamily="34" charset="0"/>
                <a:cs typeface="Times New Roman" panose="02020603050405020304" pitchFamily="18" charset="0"/>
              </a:rPr>
              <a:t>Prime Minister’s Office</a:t>
            </a:r>
            <a:endParaRPr lang="pl-PL" altLang="pl-PL" sz="16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228" name="Obraz 17" descr="imapp_id_singles-1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667375"/>
            <a:ext cx="2020888" cy="59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9" name="Obraz 18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6225" y="5526088"/>
            <a:ext cx="900113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ytuł 1"/>
          <p:cNvSpPr>
            <a:spLocks noGrp="1"/>
          </p:cNvSpPr>
          <p:nvPr>
            <p:ph type="title"/>
          </p:nvPr>
        </p:nvSpPr>
        <p:spPr>
          <a:xfrm>
            <a:off x="1333500" y="2887663"/>
            <a:ext cx="6324600" cy="1082675"/>
          </a:xfrm>
        </p:spPr>
        <p:txBody>
          <a:bodyPr/>
          <a:lstStyle/>
          <a:p>
            <a:pPr eaLnBrk="1" hangingPunct="1"/>
            <a:r>
              <a:rPr lang="pl-PL" altLang="pl-PL" dirty="0"/>
              <a:t>I</a:t>
            </a:r>
            <a:r>
              <a:rPr lang="pl-PL" altLang="pl-PL" dirty="0" smtClean="0"/>
              <a:t>ntroduction</a:t>
            </a:r>
            <a:endParaRPr lang="pl-PL" alt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ytuł 3"/>
          <p:cNvSpPr>
            <a:spLocks noGrp="1"/>
          </p:cNvSpPr>
          <p:nvPr>
            <p:ph type="title"/>
          </p:nvPr>
        </p:nvSpPr>
        <p:spPr>
          <a:xfrm>
            <a:off x="190500" y="141288"/>
            <a:ext cx="7073900" cy="8683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pl-PL" altLang="pl-PL" dirty="0" smtClean="0"/>
              <a:t>Aim of the evaluation</a:t>
            </a:r>
            <a:endParaRPr lang="en-GB" altLang="pl-PL" dirty="0"/>
          </a:p>
        </p:txBody>
      </p:sp>
      <p:sp>
        <p:nvSpPr>
          <p:cNvPr id="2" name="TextovéPole 1"/>
          <p:cNvSpPr txBox="1"/>
          <p:nvPr/>
        </p:nvSpPr>
        <p:spPr>
          <a:xfrm>
            <a:off x="829994" y="1828800"/>
            <a:ext cx="7357403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Main</a:t>
            </a:r>
            <a:r>
              <a:rPr lang="cs-CZ" sz="2800" dirty="0" smtClean="0"/>
              <a:t> </a:t>
            </a:r>
            <a:r>
              <a:rPr lang="cs-CZ" sz="2800" dirty="0" err="1" smtClean="0"/>
              <a:t>goal</a:t>
            </a:r>
            <a:r>
              <a:rPr lang="cs-CZ" sz="2800" dirty="0" smtClean="0"/>
              <a:t> </a:t>
            </a:r>
            <a:r>
              <a:rPr lang="cs-CZ" sz="2800" dirty="0" err="1" smtClean="0"/>
              <a:t>of</a:t>
            </a:r>
            <a:r>
              <a:rPr lang="cs-CZ" sz="2800" dirty="0" smtClean="0"/>
              <a:t> </a:t>
            </a:r>
            <a:r>
              <a:rPr lang="cs-CZ" sz="2800" dirty="0" err="1" smtClean="0"/>
              <a:t>Cohesion</a:t>
            </a:r>
            <a:r>
              <a:rPr lang="cs-CZ" sz="2800" dirty="0" smtClean="0"/>
              <a:t> </a:t>
            </a:r>
            <a:r>
              <a:rPr lang="cs-CZ" sz="2800" dirty="0" err="1" smtClean="0"/>
              <a:t>Policy</a:t>
            </a:r>
            <a:r>
              <a:rPr lang="cs-CZ" sz="2800" dirty="0" smtClean="0"/>
              <a:t> </a:t>
            </a:r>
            <a:r>
              <a:rPr lang="cs-CZ" sz="2800" dirty="0" err="1" smtClean="0"/>
              <a:t>is</a:t>
            </a:r>
            <a:r>
              <a:rPr lang="cs-CZ" sz="2800" dirty="0" smtClean="0"/>
              <a:t> </a:t>
            </a:r>
            <a:r>
              <a:rPr lang="cs-CZ" sz="2800" dirty="0" err="1" smtClean="0"/>
              <a:t>convergence</a:t>
            </a:r>
            <a:r>
              <a:rPr lang="cs-CZ" sz="2800" dirty="0" smtClean="0"/>
              <a:t> </a:t>
            </a:r>
            <a:r>
              <a:rPr lang="cs-CZ" sz="2800" dirty="0" err="1" smtClean="0"/>
              <a:t>of</a:t>
            </a:r>
            <a:r>
              <a:rPr lang="cs-CZ" sz="2800" dirty="0" smtClean="0"/>
              <a:t> </a:t>
            </a:r>
            <a:r>
              <a:rPr lang="cs-CZ" sz="2800" dirty="0" err="1" smtClean="0"/>
              <a:t>less</a:t>
            </a:r>
            <a:r>
              <a:rPr lang="cs-CZ" sz="2800" dirty="0" smtClean="0"/>
              <a:t> </a:t>
            </a:r>
            <a:r>
              <a:rPr lang="cs-CZ" sz="2800" dirty="0" err="1" smtClean="0"/>
              <a:t>developed</a:t>
            </a:r>
            <a:r>
              <a:rPr lang="cs-CZ" sz="2800" dirty="0" smtClean="0"/>
              <a:t> </a:t>
            </a:r>
            <a:r>
              <a:rPr lang="cs-CZ" sz="2800" dirty="0" err="1" smtClean="0"/>
              <a:t>regions</a:t>
            </a:r>
            <a:r>
              <a:rPr lang="cs-CZ" sz="2800" dirty="0" smtClean="0"/>
              <a:t> to more </a:t>
            </a:r>
            <a:r>
              <a:rPr lang="cs-CZ" sz="2800" dirty="0" err="1" smtClean="0"/>
              <a:t>developed</a:t>
            </a:r>
            <a:r>
              <a:rPr lang="cs-CZ" sz="2800" dirty="0" smtClean="0"/>
              <a:t> </a:t>
            </a:r>
            <a:r>
              <a:rPr lang="cs-CZ" sz="2800" dirty="0" err="1" smtClean="0"/>
              <a:t>ones</a:t>
            </a:r>
            <a:endParaRPr lang="cs-CZ" sz="2800" dirty="0" smtClean="0"/>
          </a:p>
          <a:p>
            <a:endParaRPr lang="cs-CZ" sz="2800" dirty="0"/>
          </a:p>
          <a:p>
            <a:endParaRPr lang="cs-CZ" sz="2800" dirty="0" smtClean="0"/>
          </a:p>
          <a:p>
            <a:r>
              <a:rPr lang="cs-CZ" sz="2800" dirty="0" err="1" smtClean="0"/>
              <a:t>Aim</a:t>
            </a:r>
            <a:r>
              <a:rPr lang="cs-CZ" sz="2800" dirty="0" smtClean="0"/>
              <a:t> </a:t>
            </a:r>
            <a:r>
              <a:rPr lang="cs-CZ" sz="2800" dirty="0" err="1" smtClean="0"/>
              <a:t>of</a:t>
            </a:r>
            <a:r>
              <a:rPr lang="cs-CZ" sz="2800" dirty="0" smtClean="0"/>
              <a:t> </a:t>
            </a:r>
            <a:r>
              <a:rPr lang="cs-CZ" sz="2800" dirty="0" err="1" smtClean="0"/>
              <a:t>the</a:t>
            </a:r>
            <a:r>
              <a:rPr lang="cs-CZ" sz="2800" dirty="0" smtClean="0"/>
              <a:t> </a:t>
            </a:r>
            <a:r>
              <a:rPr lang="cs-CZ" sz="2800" dirty="0" err="1" smtClean="0"/>
              <a:t>evaluation</a:t>
            </a:r>
            <a:r>
              <a:rPr lang="cs-CZ" sz="2800" dirty="0" smtClean="0"/>
              <a:t> </a:t>
            </a:r>
            <a:r>
              <a:rPr lang="cs-CZ" sz="2800" dirty="0" err="1" smtClean="0"/>
              <a:t>is</a:t>
            </a:r>
            <a:r>
              <a:rPr lang="cs-CZ" sz="2800" dirty="0" smtClean="0"/>
              <a:t> to </a:t>
            </a:r>
            <a:r>
              <a:rPr lang="cs-CZ" sz="2800" dirty="0" err="1" smtClean="0"/>
              <a:t>rigorously</a:t>
            </a:r>
            <a:r>
              <a:rPr lang="cs-CZ" sz="2800" dirty="0" smtClean="0"/>
              <a:t> </a:t>
            </a:r>
            <a:r>
              <a:rPr lang="cs-CZ" sz="2800" dirty="0" err="1" smtClean="0"/>
              <a:t>estimate</a:t>
            </a:r>
            <a:r>
              <a:rPr lang="cs-CZ" sz="2800" dirty="0" smtClean="0"/>
              <a:t> and point </a:t>
            </a:r>
            <a:r>
              <a:rPr lang="cs-CZ" sz="2800" dirty="0" err="1" smtClean="0"/>
              <a:t>out</a:t>
            </a:r>
            <a:r>
              <a:rPr lang="cs-CZ" sz="2800" dirty="0" smtClean="0"/>
              <a:t> to </a:t>
            </a:r>
            <a:r>
              <a:rPr lang="cs-CZ" sz="2800" dirty="0" err="1" smtClean="0"/>
              <a:t>the</a:t>
            </a:r>
            <a:r>
              <a:rPr lang="cs-CZ" sz="2800" dirty="0" smtClean="0"/>
              <a:t> </a:t>
            </a:r>
            <a:r>
              <a:rPr lang="cs-CZ" sz="2800" dirty="0" err="1" smtClean="0"/>
              <a:t>existing</a:t>
            </a:r>
            <a:r>
              <a:rPr lang="cs-CZ" sz="2800" dirty="0" smtClean="0"/>
              <a:t> </a:t>
            </a:r>
            <a:r>
              <a:rPr lang="cs-CZ" sz="2800" dirty="0" err="1" smtClean="0"/>
              <a:t>benefits</a:t>
            </a:r>
            <a:r>
              <a:rPr lang="cs-CZ" sz="2800" dirty="0" smtClean="0"/>
              <a:t> </a:t>
            </a:r>
            <a:r>
              <a:rPr lang="cs-CZ" sz="2800" dirty="0" err="1" smtClean="0"/>
              <a:t>for</a:t>
            </a:r>
            <a:r>
              <a:rPr lang="cs-CZ" sz="2800" dirty="0" smtClean="0"/>
              <a:t> more </a:t>
            </a:r>
            <a:r>
              <a:rPr lang="cs-CZ" sz="2800" dirty="0" err="1" smtClean="0"/>
              <a:t>developed</a:t>
            </a:r>
            <a:r>
              <a:rPr lang="cs-CZ" sz="2800" dirty="0" smtClean="0"/>
              <a:t> </a:t>
            </a:r>
            <a:r>
              <a:rPr lang="cs-CZ" sz="2800" dirty="0" err="1" smtClean="0"/>
              <a:t>memeber</a:t>
            </a:r>
            <a:r>
              <a:rPr lang="cs-CZ" sz="2800" dirty="0" smtClean="0"/>
              <a:t> </a:t>
            </a:r>
            <a:r>
              <a:rPr lang="cs-CZ" sz="2800" dirty="0" err="1" smtClean="0"/>
              <a:t>states</a:t>
            </a:r>
            <a:r>
              <a:rPr lang="cs-CZ" sz="2800" dirty="0" smtClean="0"/>
              <a:t> </a:t>
            </a:r>
            <a:r>
              <a:rPr lang="cs-CZ" sz="2800" dirty="0"/>
              <a:t>(EU-15)</a:t>
            </a:r>
            <a:r>
              <a:rPr lang="cs-CZ" sz="2800" dirty="0" smtClean="0"/>
              <a:t> </a:t>
            </a:r>
            <a:r>
              <a:rPr lang="cs-CZ" sz="2800" dirty="0" err="1" smtClean="0"/>
              <a:t>from</a:t>
            </a:r>
            <a:r>
              <a:rPr lang="cs-CZ" sz="2800" dirty="0" smtClean="0"/>
              <a:t> </a:t>
            </a:r>
            <a:r>
              <a:rPr lang="cs-CZ" sz="2800" dirty="0" err="1" smtClean="0"/>
              <a:t>funding</a:t>
            </a:r>
            <a:r>
              <a:rPr lang="cs-CZ" sz="2800" dirty="0" smtClean="0"/>
              <a:t> </a:t>
            </a:r>
            <a:r>
              <a:rPr lang="cs-CZ" sz="2800" dirty="0" err="1" smtClean="0"/>
              <a:t>Cohesion</a:t>
            </a:r>
            <a:r>
              <a:rPr lang="cs-CZ" sz="2800" dirty="0" smtClean="0"/>
              <a:t> </a:t>
            </a:r>
            <a:r>
              <a:rPr lang="cs-CZ" sz="2800" dirty="0" err="1" smtClean="0"/>
              <a:t>Policy</a:t>
            </a:r>
            <a:r>
              <a:rPr lang="cs-CZ" sz="2800" dirty="0" smtClean="0"/>
              <a:t> </a:t>
            </a:r>
            <a:r>
              <a:rPr lang="cs-CZ" sz="2800" dirty="0" err="1" smtClean="0"/>
              <a:t>implementation</a:t>
            </a:r>
            <a:r>
              <a:rPr lang="cs-CZ" sz="2800" dirty="0" smtClean="0"/>
              <a:t> in V4</a:t>
            </a:r>
          </a:p>
          <a:p>
            <a:endParaRPr lang="cs-CZ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800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ytuł 1"/>
          <p:cNvSpPr>
            <a:spLocks noGrp="1"/>
          </p:cNvSpPr>
          <p:nvPr>
            <p:ph type="title"/>
          </p:nvPr>
        </p:nvSpPr>
        <p:spPr>
          <a:xfrm>
            <a:off x="250825" y="193675"/>
            <a:ext cx="6645275" cy="868363"/>
          </a:xfrm>
        </p:spPr>
        <p:txBody>
          <a:bodyPr/>
          <a:lstStyle/>
          <a:p>
            <a:pPr eaLnBrk="1" hangingPunct="1"/>
            <a:r>
              <a:rPr lang="pl-PL" altLang="pl-PL"/>
              <a:t>CP’s impact on </a:t>
            </a:r>
            <a:r>
              <a:rPr lang="en-GB" altLang="pl-PL"/>
              <a:t>V4</a:t>
            </a:r>
            <a:r>
              <a:rPr lang="pl-PL" altLang="pl-PL"/>
              <a:t> economies</a:t>
            </a:r>
            <a:endParaRPr lang="en-GB" altLang="pl-PL"/>
          </a:p>
        </p:txBody>
      </p:sp>
      <p:graphicFrame>
        <p:nvGraphicFramePr>
          <p:cNvPr id="3" name="Wykres 2"/>
          <p:cNvGraphicFramePr>
            <a:graphicFrameLocks/>
          </p:cNvGraphicFramePr>
          <p:nvPr/>
        </p:nvGraphicFramePr>
        <p:xfrm>
          <a:off x="2717800" y="4128071"/>
          <a:ext cx="6525260" cy="27115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pole tekstowe 5"/>
          <p:cNvSpPr txBox="1">
            <a:spLocks noChangeArrowheads="1"/>
          </p:cNvSpPr>
          <p:nvPr/>
        </p:nvSpPr>
        <p:spPr bwMode="auto">
          <a:xfrm>
            <a:off x="3197225" y="3973513"/>
            <a:ext cx="59467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chemeClr val="accent1"/>
                </a:solidFill>
              </a:rPr>
              <a:t>Figure: </a:t>
            </a:r>
            <a:r>
              <a:rPr lang="pl-PL" altLang="pl-PL" sz="1400" b="1" dirty="0">
                <a:solidFill>
                  <a:schemeClr val="accent1"/>
                </a:solidFill>
              </a:rPr>
              <a:t>Impact </a:t>
            </a:r>
            <a:r>
              <a:rPr lang="pl-PL" altLang="pl-PL" sz="1400" b="1" dirty="0" smtClean="0">
                <a:solidFill>
                  <a:schemeClr val="accent1"/>
                </a:solidFill>
              </a:rPr>
              <a:t>of </a:t>
            </a:r>
            <a:r>
              <a:rPr lang="pl-PL" altLang="pl-PL" sz="1400" b="1" dirty="0">
                <a:solidFill>
                  <a:schemeClr val="accent1"/>
                </a:solidFill>
              </a:rPr>
              <a:t>Cohesion Policy on GDP (%, relative to baseline scenario)</a:t>
            </a:r>
          </a:p>
        </p:txBody>
      </p:sp>
      <p:sp>
        <p:nvSpPr>
          <p:cNvPr id="7" name="Prostokąt 6"/>
          <p:cNvSpPr>
            <a:spLocks noChangeArrowheads="1"/>
          </p:cNvSpPr>
          <p:nvPr/>
        </p:nvSpPr>
        <p:spPr bwMode="auto">
          <a:xfrm>
            <a:off x="6229350" y="1968500"/>
            <a:ext cx="297180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FontTx/>
              <a:buNone/>
            </a:pPr>
            <a:r>
              <a:rPr lang="en-US" altLang="pl-PL" sz="2400">
                <a:ea typeface="Calibri" panose="020F0502020204030204" pitchFamily="34" charset="0"/>
                <a:cs typeface="Times New Roman" panose="02020603050405020304" pitchFamily="18" charset="0"/>
              </a:rPr>
              <a:t>V4 countries experienced relatively fast convergence to the EU-average…</a:t>
            </a:r>
            <a:endParaRPr lang="pl-PL" altLang="pl-PL" sz="240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auto">
          <a:xfrm>
            <a:off x="73025" y="4162425"/>
            <a:ext cx="26447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pl-PL" sz="2400" dirty="0"/>
              <a:t>… which to a large extent can be attributed to the macroeconomic impact of </a:t>
            </a:r>
            <a:r>
              <a:rPr lang="pl-PL" altLang="pl-PL" sz="2400" dirty="0" smtClean="0"/>
              <a:t>C</a:t>
            </a:r>
            <a:r>
              <a:rPr lang="en-US" altLang="pl-PL" sz="2400" dirty="0" err="1"/>
              <a:t>ohesion</a:t>
            </a:r>
            <a:r>
              <a:rPr lang="en-US" altLang="pl-PL" sz="2400" dirty="0"/>
              <a:t> </a:t>
            </a:r>
            <a:r>
              <a:rPr lang="pl-PL" altLang="pl-PL" sz="2400" dirty="0"/>
              <a:t>P</a:t>
            </a:r>
            <a:r>
              <a:rPr lang="en-US" altLang="pl-PL" sz="2400" dirty="0" err="1"/>
              <a:t>olicy</a:t>
            </a:r>
            <a:r>
              <a:rPr lang="en-US" altLang="pl-PL" sz="2400" dirty="0"/>
              <a:t>. </a:t>
            </a:r>
            <a:endParaRPr lang="pl-PL" altLang="pl-PL" sz="2400" dirty="0"/>
          </a:p>
        </p:txBody>
      </p:sp>
      <p:pic>
        <p:nvPicPr>
          <p:cNvPr id="1029" name="Picture 5" descr="C:\Users\hnejan\Desktop\Bez názvu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25" y="1475888"/>
            <a:ext cx="6097587" cy="239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267286" y="1123629"/>
            <a:ext cx="56270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</a:rPr>
              <a:t>Map </a:t>
            </a:r>
            <a:r>
              <a:rPr lang="cs-CZ" sz="1400" dirty="0">
                <a:solidFill>
                  <a:schemeClr val="accent1"/>
                </a:solidFill>
              </a:rPr>
              <a:t>:</a:t>
            </a:r>
            <a:r>
              <a:rPr lang="en-GB" sz="1400" dirty="0" smtClean="0">
                <a:solidFill>
                  <a:schemeClr val="accent1"/>
                </a:solidFill>
              </a:rPr>
              <a:t> </a:t>
            </a:r>
            <a:r>
              <a:rPr lang="en-GB" sz="1400" b="1" dirty="0">
                <a:solidFill>
                  <a:schemeClr val="accent1"/>
                </a:solidFill>
              </a:rPr>
              <a:t>V4 convergence towards EU</a:t>
            </a:r>
            <a:r>
              <a:rPr lang="en-GB" sz="1400" dirty="0">
                <a:solidFill>
                  <a:schemeClr val="accent1"/>
                </a:solidFill>
              </a:rPr>
              <a:t> average as % of GDP </a:t>
            </a:r>
            <a:endParaRPr lang="cs-CZ" sz="14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/>
          <p:nvPr/>
        </p:nvSpPr>
        <p:spPr>
          <a:xfrm>
            <a:off x="4402138" y="1665288"/>
            <a:ext cx="4514850" cy="48672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solidFill>
                  <a:schemeClr val="tx1"/>
                </a:solidFill>
              </a:rPr>
              <a:t>net </a:t>
            </a:r>
            <a:r>
              <a:rPr lang="pl-PL" dirty="0" err="1">
                <a:solidFill>
                  <a:schemeClr val="tx1"/>
                </a:solidFill>
              </a:rPr>
              <a:t>beneficiaries</a:t>
            </a:r>
            <a:r>
              <a:rPr lang="pl-PL" dirty="0">
                <a:solidFill>
                  <a:schemeClr val="tx1"/>
                </a:solidFill>
              </a:rPr>
              <a:t>, </a:t>
            </a:r>
            <a:r>
              <a:rPr lang="pl-PL" dirty="0" err="1">
                <a:solidFill>
                  <a:schemeClr val="tx1"/>
                </a:solidFill>
              </a:rPr>
              <a:t>including</a:t>
            </a:r>
            <a:r>
              <a:rPr lang="pl-PL" dirty="0">
                <a:solidFill>
                  <a:schemeClr val="tx1"/>
                </a:solidFill>
              </a:rPr>
              <a:t> V4 </a:t>
            </a:r>
            <a:br>
              <a:rPr lang="pl-PL" dirty="0">
                <a:solidFill>
                  <a:schemeClr val="tx1"/>
                </a:solidFill>
              </a:rPr>
            </a:br>
            <a:r>
              <a:rPr lang="pl-PL" dirty="0">
                <a:solidFill>
                  <a:schemeClr val="tx1"/>
                </a:solidFill>
              </a:rPr>
              <a:t>and ES, PT and EL</a:t>
            </a:r>
          </a:p>
        </p:txBody>
      </p:sp>
      <p:sp>
        <p:nvSpPr>
          <p:cNvPr id="6" name="Prostokąt 5"/>
          <p:cNvSpPr/>
          <p:nvPr/>
        </p:nvSpPr>
        <p:spPr>
          <a:xfrm>
            <a:off x="195263" y="1665288"/>
            <a:ext cx="4206875" cy="48672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l-PL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l-PL" dirty="0">
                <a:solidFill>
                  <a:schemeClr val="tx1"/>
                </a:solidFill>
              </a:rPr>
              <a:t>net </a:t>
            </a:r>
            <a:r>
              <a:rPr lang="pl-PL" dirty="0" err="1">
                <a:solidFill>
                  <a:schemeClr val="tx1"/>
                </a:solidFill>
              </a:rPr>
              <a:t>contributors</a:t>
            </a:r>
            <a:r>
              <a:rPr lang="pl-PL" dirty="0">
                <a:solidFill>
                  <a:schemeClr val="tx1"/>
                </a:solidFill>
              </a:rPr>
              <a:t> (EU-12)</a:t>
            </a:r>
          </a:p>
        </p:txBody>
      </p:sp>
      <p:sp>
        <p:nvSpPr>
          <p:cNvPr id="13316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/>
          <a:lstStyle/>
          <a:p>
            <a:pPr eaLnBrk="1" hangingPunct="1"/>
            <a:r>
              <a:rPr lang="pl-PL" altLang="pl-PL" dirty="0"/>
              <a:t>How </a:t>
            </a:r>
            <a:r>
              <a:rPr lang="pl-PL" altLang="pl-PL" dirty="0" smtClean="0"/>
              <a:t>is Cohesion </a:t>
            </a:r>
            <a:r>
              <a:rPr lang="pl-PL" altLang="pl-PL" dirty="0"/>
              <a:t>Policy funded?</a:t>
            </a:r>
          </a:p>
        </p:txBody>
      </p:sp>
      <p:sp>
        <p:nvSpPr>
          <p:cNvPr id="5" name="pole tekstowe 4"/>
          <p:cNvSpPr txBox="1">
            <a:spLocks noChangeArrowheads="1"/>
          </p:cNvSpPr>
          <p:nvPr/>
        </p:nvSpPr>
        <p:spPr bwMode="auto">
          <a:xfrm>
            <a:off x="1557338" y="1357313"/>
            <a:ext cx="58991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pl-PL" altLang="pl-PL" sz="1400" dirty="0">
                <a:solidFill>
                  <a:schemeClr val="accent1"/>
                </a:solidFill>
              </a:rPr>
              <a:t>Figure: </a:t>
            </a:r>
            <a:r>
              <a:rPr lang="pl-PL" altLang="pl-PL" sz="1400" b="1" dirty="0">
                <a:solidFill>
                  <a:schemeClr val="accent1"/>
                </a:solidFill>
              </a:rPr>
              <a:t>Average annual net contributions to Cohesion Policy (2007-2014)</a:t>
            </a:r>
          </a:p>
        </p:txBody>
      </p:sp>
      <p:graphicFrame>
        <p:nvGraphicFramePr>
          <p:cNvPr id="9" name="Wykres 8"/>
          <p:cNvGraphicFramePr>
            <a:graphicFrameLocks/>
          </p:cNvGraphicFramePr>
          <p:nvPr/>
        </p:nvGraphicFramePr>
        <p:xfrm>
          <a:off x="548640" y="1841412"/>
          <a:ext cx="8481848" cy="3758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ytuł 1"/>
          <p:cNvSpPr>
            <a:spLocks noGrp="1"/>
          </p:cNvSpPr>
          <p:nvPr>
            <p:ph type="title"/>
          </p:nvPr>
        </p:nvSpPr>
        <p:spPr>
          <a:xfrm>
            <a:off x="279400" y="109538"/>
            <a:ext cx="6643688" cy="8683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pl-PL" altLang="pl-PL" dirty="0" smtClean="0"/>
              <a:t>Methodological approach</a:t>
            </a:r>
            <a:endParaRPr lang="pl-PL" altLang="pl-PL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55865586"/>
              </p:ext>
            </p:extLst>
          </p:nvPr>
        </p:nvGraphicFramePr>
        <p:xfrm>
          <a:off x="552996" y="1318437"/>
          <a:ext cx="7979302" cy="52205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ytuł 1"/>
          <p:cNvSpPr>
            <a:spLocks noGrp="1"/>
          </p:cNvSpPr>
          <p:nvPr>
            <p:ph type="title"/>
          </p:nvPr>
        </p:nvSpPr>
        <p:spPr>
          <a:xfrm>
            <a:off x="1333500" y="2887663"/>
            <a:ext cx="6324600" cy="1082675"/>
          </a:xfrm>
        </p:spPr>
        <p:txBody>
          <a:bodyPr/>
          <a:lstStyle/>
          <a:p>
            <a:pPr eaLnBrk="1" hangingPunct="1"/>
            <a:r>
              <a:rPr lang="pl-PL" altLang="pl-PL" dirty="0" smtClean="0"/>
              <a:t>Economic </a:t>
            </a:r>
            <a:r>
              <a:rPr lang="pl-PL" altLang="pl-PL" dirty="0"/>
              <a:t>benefits to the EU-15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kt niestandardowy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yw pakietu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yw pakietu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MR_OPTP_NOK_sir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Motyw pakietu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otyw pakietu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Motyw pakietu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otyw pakietu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Motyw pakietu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otyw pakietu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Motyw pakietu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otyw pakietu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Motyw pakietu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otyw pakietu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Motyw pakietu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otyw pakietu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Motyw pakietu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otyw pakietu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Motyw pakietu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otyw pakietu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Motyw pakietu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otyw pakietu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Motyw pakietu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otyw pakietu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Motyw pakietu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otyw pakietu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Motyw pakietu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otyw pakietu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Motyw pakietu 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Motyw pakietu 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6975</TotalTime>
  <Words>1262</Words>
  <Application>Microsoft Office PowerPoint</Application>
  <PresentationFormat>Předvádění na obrazovce (4:3)</PresentationFormat>
  <Paragraphs>251</Paragraphs>
  <Slides>25</Slides>
  <Notes>24</Notes>
  <HiddenSlides>0</HiddenSlides>
  <MMClips>0</MMClips>
  <ScaleCrop>false</ScaleCrop>
  <HeadingPairs>
    <vt:vector size="4" baseType="variant">
      <vt:variant>
        <vt:lpstr>Motiv</vt:lpstr>
      </vt:variant>
      <vt:variant>
        <vt:i4>3</vt:i4>
      </vt:variant>
      <vt:variant>
        <vt:lpstr>Nadpisy snímků</vt:lpstr>
      </vt:variant>
      <vt:variant>
        <vt:i4>25</vt:i4>
      </vt:variant>
    </vt:vector>
  </HeadingPairs>
  <TitlesOfParts>
    <vt:vector size="28" baseType="lpstr">
      <vt:lpstr>Projekt niestandardowy</vt:lpstr>
      <vt:lpstr>Motyw pakietu Office</vt:lpstr>
      <vt:lpstr>MMR_OPTP_NOK_sir</vt:lpstr>
      <vt:lpstr>How do EU-15 Member States benefit  from Cohesion Policy in the V4 countries?</vt:lpstr>
      <vt:lpstr>How do EU-15 Member States benefit  from Cohesion Policy in the V4 countries?</vt:lpstr>
      <vt:lpstr>Background and scope of the evaluation</vt:lpstr>
      <vt:lpstr>Introduction</vt:lpstr>
      <vt:lpstr>Aim of the evaluation</vt:lpstr>
      <vt:lpstr>CP’s impact on V4 economies</vt:lpstr>
      <vt:lpstr>How is Cohesion Policy funded?</vt:lpstr>
      <vt:lpstr>Methodological approach</vt:lpstr>
      <vt:lpstr>Economic benefits to the EU-15</vt:lpstr>
      <vt:lpstr>What kind of benefits?</vt:lpstr>
      <vt:lpstr>Additional exports from EU-15 to V4</vt:lpstr>
      <vt:lpstr>Indirect export benefits</vt:lpstr>
      <vt:lpstr>Direct benefits</vt:lpstr>
      <vt:lpstr>Direct benefits</vt:lpstr>
      <vt:lpstr>Direct benefits</vt:lpstr>
      <vt:lpstr>Direct benefits</vt:lpstr>
      <vt:lpstr>Direct benefits</vt:lpstr>
      <vt:lpstr>Total benefits</vt:lpstr>
      <vt:lpstr>Total benefits</vt:lpstr>
      <vt:lpstr>Cooperation within the V4</vt:lpstr>
      <vt:lpstr>Positive externalities examples</vt:lpstr>
      <vt:lpstr>What kind of benefits?</vt:lpstr>
      <vt:lpstr>Transport infrastructure</vt:lpstr>
      <vt:lpstr>Energy sector and environment protection </vt:lpstr>
      <vt:lpstr>Thank you and feel free to ask now or later at: jan.hnevkovsky@mmr.cz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UE-15</dc:title>
  <dc:creator>Andrzej Regulski</dc:creator>
  <cp:lastModifiedBy>Jan Hněvkovský</cp:lastModifiedBy>
  <cp:revision>386</cp:revision>
  <cp:lastPrinted>2016-09-04T13:00:50Z</cp:lastPrinted>
  <dcterms:created xsi:type="dcterms:W3CDTF">2015-04-22T06:40:01Z</dcterms:created>
  <dcterms:modified xsi:type="dcterms:W3CDTF">2016-10-31T16:26:33Z</dcterms:modified>
</cp:coreProperties>
</file>